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13" r:id="rId1"/>
    <p:sldMasterId id="2147484142" r:id="rId2"/>
  </p:sldMasterIdLst>
  <p:notesMasterIdLst>
    <p:notesMasterId r:id="rId15"/>
  </p:notesMasterIdLst>
  <p:handoutMasterIdLst>
    <p:handoutMasterId r:id="rId16"/>
  </p:handoutMasterIdLst>
  <p:sldIdLst>
    <p:sldId id="299" r:id="rId3"/>
    <p:sldId id="446" r:id="rId4"/>
    <p:sldId id="332" r:id="rId5"/>
    <p:sldId id="481" r:id="rId6"/>
    <p:sldId id="473" r:id="rId7"/>
    <p:sldId id="476" r:id="rId8"/>
    <p:sldId id="475" r:id="rId9"/>
    <p:sldId id="482" r:id="rId10"/>
    <p:sldId id="477" r:id="rId11"/>
    <p:sldId id="480" r:id="rId12"/>
    <p:sldId id="478" r:id="rId13"/>
    <p:sldId id="474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54" autoAdjust="0"/>
    <p:restoredTop sz="94401" autoAdjust="0"/>
  </p:normalViewPr>
  <p:slideViewPr>
    <p:cSldViewPr>
      <p:cViewPr varScale="1">
        <p:scale>
          <a:sx n="73" d="100"/>
          <a:sy n="73" d="100"/>
        </p:scale>
        <p:origin x="145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7532F6-ADD3-4770-9EF8-B0B5C9CEE18E}" type="datetimeFigureOut">
              <a:rPr lang="en-US" smtClean="0"/>
              <a:t>1/30/2020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F93C26-AE45-4CA6-BD56-5811422840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748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6A42D113-8350-4BC1-A656-9EA41A896065}" type="datetimeFigureOut">
              <a:rPr lang="en-US"/>
              <a:pPr>
                <a:defRPr/>
              </a:pPr>
              <a:t>1/30/2020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426"/>
            <a:ext cx="560832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1B6DE960-E637-4F5F-93A6-58DA36AE47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0660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6DE960-E637-4F5F-93A6-58DA36AE471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1660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6DE960-E637-4F5F-93A6-58DA36AE471C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5308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6DE960-E637-4F5F-93A6-58DA36AE471C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5308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6DE960-E637-4F5F-93A6-58DA36AE471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530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6DE960-E637-4F5F-93A6-58DA36AE471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340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6DE960-E637-4F5F-93A6-58DA36AE471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530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6DE960-E637-4F5F-93A6-58DA36AE471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530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6DE960-E637-4F5F-93A6-58DA36AE471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5308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6DE960-E637-4F5F-93A6-58DA36AE471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530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6DE960-E637-4F5F-93A6-58DA36AE471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5308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6DE960-E637-4F5F-93A6-58DA36AE471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530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6DE960-E637-4F5F-93A6-58DA36AE471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530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CE278-62A8-40C8-ACA6-4605CA96C1B8}" type="datetimeFigureOut">
              <a:rPr lang="en-US"/>
              <a:pPr>
                <a:defRPr/>
              </a:pPr>
              <a:t>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E09A1-42FD-4D7D-A651-F51B8AEA2E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D4C72-D929-4CAE-BCA9-69D9E3616A89}" type="datetimeFigureOut">
              <a:rPr lang="en-US"/>
              <a:pPr>
                <a:defRPr/>
              </a:pPr>
              <a:t>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6499F-D252-4794-9BDC-6C842D4B37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C4245-FDFF-42C3-8AE3-1DF38DA6C11F}" type="datetimeFigureOut">
              <a:rPr lang="en-US"/>
              <a:pPr>
                <a:defRPr/>
              </a:pPr>
              <a:t>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BF6D8-A2B1-4DD2-A11E-3DE6BAECE1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2700" y="762000"/>
            <a:ext cx="9131300" cy="5499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sz="1800" dirty="0">
              <a:solidFill>
                <a:srgbClr val="FFFFFF"/>
              </a:solidFill>
              <a:ea typeface="ＭＳ Ｐゴシック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990600"/>
            <a:ext cx="9144000" cy="3352800"/>
          </a:xfrm>
          <a:prstGeom prst="rect">
            <a:avLst/>
          </a:prstGeom>
          <a:solidFill>
            <a:srgbClr val="012F6B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sz="1800" dirty="0">
              <a:solidFill>
                <a:srgbClr val="FFFFFF"/>
              </a:solidFill>
              <a:ea typeface="ＭＳ Ｐゴシック" charset="-128"/>
            </a:endParaRPr>
          </a:p>
        </p:txBody>
      </p:sp>
      <p:pic>
        <p:nvPicPr>
          <p:cNvPr id="6" name="Picture 10" descr="W26-Logo.darkback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1512888"/>
            <a:ext cx="6480175" cy="229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>
            <a:cxnSpLocks noChangeShapeType="1"/>
          </p:cNvCxnSpPr>
          <p:nvPr userDrawn="1"/>
        </p:nvCxnSpPr>
        <p:spPr bwMode="auto">
          <a:xfrm>
            <a:off x="2743200" y="5178425"/>
            <a:ext cx="3657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cxnSp>
        <p:nvCxnSpPr>
          <p:cNvPr id="8" name="Straight Connector 7"/>
          <p:cNvCxnSpPr>
            <a:cxnSpLocks noChangeShapeType="1"/>
          </p:cNvCxnSpPr>
          <p:nvPr userDrawn="1"/>
        </p:nvCxnSpPr>
        <p:spPr bwMode="auto">
          <a:xfrm>
            <a:off x="0" y="6246813"/>
            <a:ext cx="9144000" cy="1587"/>
          </a:xfrm>
          <a:prstGeom prst="line">
            <a:avLst/>
          </a:prstGeom>
          <a:noFill/>
          <a:ln w="38100">
            <a:solidFill>
              <a:srgbClr val="FFE574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4200" y="4368800"/>
            <a:ext cx="7772400" cy="838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5207000"/>
            <a:ext cx="6400800" cy="444500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3416300" y="57721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2000">
                <a:solidFill>
                  <a:srgbClr val="FFFFFF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C43AE0FE-FEF7-43A3-A18F-A9D6B18A309F}" type="datetime1">
              <a:rPr lang="en-US"/>
              <a:pPr>
                <a:defRPr/>
              </a:pPr>
              <a:t>1/30/2020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-177800"/>
            <a:ext cx="9144000" cy="6400800"/>
          </a:xfrm>
          <a:prstGeom prst="rect">
            <a:avLst/>
          </a:prstGeom>
          <a:solidFill>
            <a:schemeClr val="tx1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 sz="1800" dirty="0">
              <a:solidFill>
                <a:srgbClr val="000000"/>
              </a:solidFill>
              <a:latin typeface="Century Gothic" charset="0"/>
              <a:ea typeface="ＭＳ Ｐゴシック" charset="-128"/>
              <a:cs typeface="+mn-cs"/>
            </a:endParaRPr>
          </a:p>
        </p:txBody>
      </p:sp>
      <p:pic>
        <p:nvPicPr>
          <p:cNvPr id="5" name="Picture 5" descr="W26-Logo.darkback.horiz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750" y="6321425"/>
            <a:ext cx="2238375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>
            <a:cxnSpLocks noChangeShapeType="1"/>
          </p:cNvCxnSpPr>
          <p:nvPr userDrawn="1"/>
        </p:nvCxnSpPr>
        <p:spPr bwMode="auto">
          <a:xfrm>
            <a:off x="0" y="6230938"/>
            <a:ext cx="9144000" cy="1587"/>
          </a:xfrm>
          <a:prstGeom prst="line">
            <a:avLst/>
          </a:prstGeom>
          <a:noFill/>
          <a:ln w="31750">
            <a:solidFill>
              <a:srgbClr val="FFE574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 b="0">
                <a:solidFill>
                  <a:schemeClr val="bg1"/>
                </a:solidFill>
              </a:defRPr>
            </a:lvl2pPr>
            <a:lvl3pPr>
              <a:defRPr b="0">
                <a:solidFill>
                  <a:schemeClr val="bg1"/>
                </a:solidFill>
              </a:defRPr>
            </a:lvl3pPr>
            <a:lvl4pPr>
              <a:defRPr b="0">
                <a:solidFill>
                  <a:schemeClr val="bg1"/>
                </a:solidFill>
              </a:defRPr>
            </a:lvl4pPr>
            <a:lvl5pPr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6400800"/>
          </a:xfrm>
          <a:prstGeom prst="rect">
            <a:avLst/>
          </a:prstGeom>
          <a:solidFill>
            <a:schemeClr val="tx1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 sz="1800" dirty="0">
              <a:solidFill>
                <a:srgbClr val="000000"/>
              </a:solidFill>
              <a:latin typeface="Century Gothic" charset="0"/>
              <a:ea typeface="ＭＳ Ｐゴシック" charset="-128"/>
              <a:cs typeface="+mn-cs"/>
            </a:endParaRPr>
          </a:p>
        </p:txBody>
      </p:sp>
      <p:pic>
        <p:nvPicPr>
          <p:cNvPr id="5" name="Picture 5" descr="W26-Logo.darkback.horiz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750" y="6321425"/>
            <a:ext cx="2238375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>
            <a:cxnSpLocks noChangeShapeType="1"/>
          </p:cNvCxnSpPr>
          <p:nvPr userDrawn="1"/>
        </p:nvCxnSpPr>
        <p:spPr bwMode="auto">
          <a:xfrm>
            <a:off x="0" y="6230938"/>
            <a:ext cx="9144000" cy="1587"/>
          </a:xfrm>
          <a:prstGeom prst="line">
            <a:avLst/>
          </a:prstGeom>
          <a:noFill/>
          <a:ln w="31750">
            <a:solidFill>
              <a:srgbClr val="FFE574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-177800"/>
            <a:ext cx="9144000" cy="6400800"/>
          </a:xfrm>
          <a:prstGeom prst="rect">
            <a:avLst/>
          </a:prstGeom>
          <a:solidFill>
            <a:schemeClr val="tx1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 sz="1800" dirty="0">
              <a:solidFill>
                <a:prstClr val="black"/>
              </a:solidFill>
              <a:latin typeface="Century Gothic" charset="0"/>
              <a:ea typeface="ＭＳ Ｐゴシック" charset="-128"/>
              <a:cs typeface="+mn-cs"/>
            </a:endParaRPr>
          </a:p>
        </p:txBody>
      </p:sp>
      <p:pic>
        <p:nvPicPr>
          <p:cNvPr id="6" name="Picture 5" descr="W26-Logo.darkback.horiz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750" y="6321425"/>
            <a:ext cx="2238375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>
            <a:cxnSpLocks noChangeShapeType="1"/>
          </p:cNvCxnSpPr>
          <p:nvPr userDrawn="1"/>
        </p:nvCxnSpPr>
        <p:spPr bwMode="auto">
          <a:xfrm>
            <a:off x="0" y="6230938"/>
            <a:ext cx="9144000" cy="1587"/>
          </a:xfrm>
          <a:prstGeom prst="line">
            <a:avLst/>
          </a:prstGeom>
          <a:noFill/>
          <a:ln w="31750">
            <a:solidFill>
              <a:srgbClr val="FFE574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0" y="-177800"/>
            <a:ext cx="9144000" cy="6400800"/>
          </a:xfrm>
          <a:prstGeom prst="rect">
            <a:avLst/>
          </a:prstGeom>
          <a:solidFill>
            <a:schemeClr val="tx1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 sz="1800" dirty="0">
              <a:solidFill>
                <a:srgbClr val="000000"/>
              </a:solidFill>
              <a:latin typeface="Century Gothic" charset="0"/>
              <a:ea typeface="ＭＳ Ｐゴシック" charset="-128"/>
              <a:cs typeface="+mn-cs"/>
            </a:endParaRPr>
          </a:p>
        </p:txBody>
      </p:sp>
      <p:pic>
        <p:nvPicPr>
          <p:cNvPr id="8" name="Picture 5" descr="W26-Logo.darkback.horiz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750" y="6321425"/>
            <a:ext cx="2238375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>
            <a:cxnSpLocks noChangeShapeType="1"/>
          </p:cNvCxnSpPr>
          <p:nvPr userDrawn="1"/>
        </p:nvCxnSpPr>
        <p:spPr bwMode="auto">
          <a:xfrm>
            <a:off x="0" y="6230938"/>
            <a:ext cx="9144000" cy="1587"/>
          </a:xfrm>
          <a:prstGeom prst="line">
            <a:avLst/>
          </a:prstGeom>
          <a:noFill/>
          <a:ln w="31750">
            <a:solidFill>
              <a:srgbClr val="FFE574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6261100"/>
          </a:xfrm>
          <a:prstGeom prst="rect">
            <a:avLst/>
          </a:prstGeom>
          <a:solidFill>
            <a:schemeClr val="tx1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 sz="1800" dirty="0">
              <a:solidFill>
                <a:srgbClr val="000000"/>
              </a:solidFill>
              <a:latin typeface="Century Gothic" charset="0"/>
              <a:ea typeface="ＭＳ Ｐゴシック" charset="-128"/>
              <a:cs typeface="+mn-cs"/>
            </a:endParaRPr>
          </a:p>
        </p:txBody>
      </p:sp>
      <p:pic>
        <p:nvPicPr>
          <p:cNvPr id="4" name="Picture 5" descr="W26-Logo.darkback.horiz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750" y="6321425"/>
            <a:ext cx="2238375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>
            <a:cxnSpLocks noChangeShapeType="1"/>
          </p:cNvCxnSpPr>
          <p:nvPr userDrawn="1"/>
        </p:nvCxnSpPr>
        <p:spPr bwMode="auto">
          <a:xfrm>
            <a:off x="0" y="6230938"/>
            <a:ext cx="9144000" cy="1587"/>
          </a:xfrm>
          <a:prstGeom prst="line">
            <a:avLst/>
          </a:prstGeom>
          <a:noFill/>
          <a:ln w="31750">
            <a:solidFill>
              <a:srgbClr val="FFE574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 userDrawn="1"/>
        </p:nvSpPr>
        <p:spPr bwMode="auto">
          <a:xfrm>
            <a:off x="-12700" y="12700"/>
            <a:ext cx="9144000" cy="6197600"/>
          </a:xfrm>
          <a:prstGeom prst="rect">
            <a:avLst/>
          </a:prstGeom>
          <a:solidFill>
            <a:schemeClr val="tx1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 sz="1800" dirty="0">
              <a:solidFill>
                <a:srgbClr val="000000"/>
              </a:solidFill>
              <a:latin typeface="Century Gothic" charset="0"/>
              <a:ea typeface="ＭＳ Ｐゴシック" charset="-128"/>
              <a:cs typeface="+mn-cs"/>
            </a:endParaRPr>
          </a:p>
        </p:txBody>
      </p:sp>
      <p:pic>
        <p:nvPicPr>
          <p:cNvPr id="3" name="Picture 5" descr="W26-Logo.darkback.horiz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750" y="6321425"/>
            <a:ext cx="2238375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Connector 3"/>
          <p:cNvCxnSpPr>
            <a:cxnSpLocks noChangeShapeType="1"/>
          </p:cNvCxnSpPr>
          <p:nvPr userDrawn="1"/>
        </p:nvCxnSpPr>
        <p:spPr bwMode="auto">
          <a:xfrm>
            <a:off x="0" y="6230938"/>
            <a:ext cx="9144000" cy="1587"/>
          </a:xfrm>
          <a:prstGeom prst="line">
            <a:avLst/>
          </a:prstGeom>
          <a:noFill/>
          <a:ln w="31750">
            <a:solidFill>
              <a:srgbClr val="FFE574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6223000"/>
          </a:xfrm>
          <a:prstGeom prst="rect">
            <a:avLst/>
          </a:prstGeom>
          <a:solidFill>
            <a:schemeClr val="tx1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 sz="1800" dirty="0">
              <a:solidFill>
                <a:srgbClr val="000000"/>
              </a:solidFill>
              <a:latin typeface="Century Gothic" charset="0"/>
              <a:ea typeface="ＭＳ Ｐゴシック" charset="-128"/>
              <a:cs typeface="+mn-cs"/>
            </a:endParaRPr>
          </a:p>
        </p:txBody>
      </p:sp>
      <p:pic>
        <p:nvPicPr>
          <p:cNvPr id="6" name="Picture 5" descr="W26-Logo.darkback.horiz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750" y="6321425"/>
            <a:ext cx="2238375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>
            <a:cxnSpLocks noChangeShapeType="1"/>
          </p:cNvCxnSpPr>
          <p:nvPr userDrawn="1"/>
        </p:nvCxnSpPr>
        <p:spPr bwMode="auto">
          <a:xfrm>
            <a:off x="0" y="6230938"/>
            <a:ext cx="9144000" cy="1587"/>
          </a:xfrm>
          <a:prstGeom prst="line">
            <a:avLst/>
          </a:prstGeom>
          <a:noFill/>
          <a:ln w="31750">
            <a:solidFill>
              <a:srgbClr val="FFE574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5D568-1970-4AF6-8B49-CE4A445E36AF}" type="datetimeFigureOut">
              <a:rPr lang="en-US"/>
              <a:pPr>
                <a:defRPr/>
              </a:pPr>
              <a:t>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EAD46-A4FD-4AA5-A729-28DDA94833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-177800"/>
            <a:ext cx="9144000" cy="6400800"/>
          </a:xfrm>
          <a:prstGeom prst="rect">
            <a:avLst/>
          </a:prstGeom>
          <a:solidFill>
            <a:schemeClr val="tx1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 sz="1800" dirty="0">
              <a:solidFill>
                <a:srgbClr val="000000"/>
              </a:solidFill>
              <a:latin typeface="Century Gothic" charset="0"/>
              <a:ea typeface="ＭＳ Ｐゴシック" charset="-128"/>
              <a:cs typeface="+mn-cs"/>
            </a:endParaRPr>
          </a:p>
        </p:txBody>
      </p:sp>
      <p:pic>
        <p:nvPicPr>
          <p:cNvPr id="6" name="Picture 5" descr="W26-Logo.darkback.horiz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750" y="6321425"/>
            <a:ext cx="2238375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>
            <a:cxnSpLocks noChangeShapeType="1"/>
          </p:cNvCxnSpPr>
          <p:nvPr userDrawn="1"/>
        </p:nvCxnSpPr>
        <p:spPr bwMode="auto">
          <a:xfrm>
            <a:off x="0" y="6230938"/>
            <a:ext cx="9144000" cy="1587"/>
          </a:xfrm>
          <a:prstGeom prst="line">
            <a:avLst/>
          </a:prstGeom>
          <a:noFill/>
          <a:ln w="31750">
            <a:solidFill>
              <a:srgbClr val="FFE574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30388" y="4984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-177800"/>
            <a:ext cx="9144000" cy="6400800"/>
          </a:xfrm>
          <a:prstGeom prst="rect">
            <a:avLst/>
          </a:prstGeom>
          <a:solidFill>
            <a:schemeClr val="tx1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 sz="1800" dirty="0">
              <a:solidFill>
                <a:srgbClr val="000000"/>
              </a:solidFill>
              <a:latin typeface="Century Gothic" charset="0"/>
              <a:ea typeface="ＭＳ Ｐゴシック" charset="-128"/>
              <a:cs typeface="+mn-cs"/>
            </a:endParaRPr>
          </a:p>
        </p:txBody>
      </p:sp>
      <p:pic>
        <p:nvPicPr>
          <p:cNvPr id="5" name="Picture 5" descr="W26-Logo.darkback.horiz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750" y="6321425"/>
            <a:ext cx="2238375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>
            <a:cxnSpLocks noChangeShapeType="1"/>
          </p:cNvCxnSpPr>
          <p:nvPr userDrawn="1"/>
        </p:nvCxnSpPr>
        <p:spPr bwMode="auto">
          <a:xfrm>
            <a:off x="0" y="6230938"/>
            <a:ext cx="9144000" cy="1587"/>
          </a:xfrm>
          <a:prstGeom prst="line">
            <a:avLst/>
          </a:prstGeom>
          <a:noFill/>
          <a:ln w="31750">
            <a:solidFill>
              <a:srgbClr val="FFE574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-177800"/>
            <a:ext cx="9144000" cy="6400800"/>
          </a:xfrm>
          <a:prstGeom prst="rect">
            <a:avLst/>
          </a:prstGeom>
          <a:solidFill>
            <a:schemeClr val="tx1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endParaRPr lang="en-US" sz="1800" dirty="0">
              <a:solidFill>
                <a:srgbClr val="000000"/>
              </a:solidFill>
              <a:latin typeface="Century Gothic" charset="0"/>
              <a:ea typeface="ＭＳ Ｐゴシック" charset="-128"/>
              <a:cs typeface="+mn-cs"/>
            </a:endParaRPr>
          </a:p>
        </p:txBody>
      </p:sp>
      <p:pic>
        <p:nvPicPr>
          <p:cNvPr id="5" name="Picture 5" descr="W26-Logo.darkback.horiz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750" y="6321425"/>
            <a:ext cx="2238375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>
            <a:cxnSpLocks noChangeShapeType="1"/>
          </p:cNvCxnSpPr>
          <p:nvPr userDrawn="1"/>
        </p:nvCxnSpPr>
        <p:spPr bwMode="auto">
          <a:xfrm>
            <a:off x="0" y="6230938"/>
            <a:ext cx="9144000" cy="1587"/>
          </a:xfrm>
          <a:prstGeom prst="line">
            <a:avLst/>
          </a:prstGeom>
          <a:noFill/>
          <a:ln w="31750">
            <a:solidFill>
              <a:srgbClr val="FFE574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/>
        </p:spPr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70886-6FA2-4948-9A1A-1057DEF4A663}" type="datetimeFigureOut">
              <a:rPr lang="en-US"/>
              <a:pPr>
                <a:defRPr/>
              </a:pPr>
              <a:t>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E42C5-83F2-44AC-B90D-B427ED15A7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2981C-1B7E-4EB7-9BEF-3576C053AB0A}" type="datetimeFigureOut">
              <a:rPr lang="en-US"/>
              <a:pPr>
                <a:defRPr/>
              </a:pPr>
              <a:t>1/30/2020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FA211-526C-4AED-B566-15BA405053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8B720-13EF-42EB-B1A2-A0ED34A84AF9}" type="datetimeFigureOut">
              <a:rPr lang="en-US"/>
              <a:pPr>
                <a:defRPr/>
              </a:pPr>
              <a:t>1/30/2020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139EC-44EB-4990-91FF-03EC393BBA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DA7B1-1500-4857-8024-1F7B073AE7F1}" type="datetimeFigureOut">
              <a:rPr lang="en-US"/>
              <a:pPr>
                <a:defRPr/>
              </a:pPr>
              <a:t>1/30/2020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943F0-5EDD-4168-A4A7-365591A1F8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B31BB-D9CE-4B3B-8C22-BBE642F62A6E}" type="datetimeFigureOut">
              <a:rPr lang="en-US"/>
              <a:pPr>
                <a:defRPr/>
              </a:pPr>
              <a:t>1/30/2020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96C50-084B-4A4B-9569-E25E27B25D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06C6D-A1C5-466E-BECB-28E61E1210B6}" type="datetimeFigureOut">
              <a:rPr lang="en-US"/>
              <a:pPr>
                <a:defRPr/>
              </a:pPr>
              <a:t>1/30/2020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339DE-A71C-42D6-8F95-EE08E49661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522F3-A356-439E-92BC-7E8E93B3C8B1}" type="datetimeFigureOut">
              <a:rPr lang="en-US"/>
              <a:pPr>
                <a:defRPr/>
              </a:pPr>
              <a:t>1/30/2020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C9EE0-2C06-4CFD-8081-02D759E958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A778B236-8061-4202-B115-D92FECA81A98}" type="datetimeFigureOut">
              <a:rPr lang="en-US"/>
              <a:pPr>
                <a:defRPr/>
              </a:pPr>
              <a:t>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A892A1CC-F97D-4818-89A6-F1EF3ACEB5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4" r:id="rId1"/>
    <p:sldLayoutId id="2147484163" r:id="rId2"/>
    <p:sldLayoutId id="2147484162" r:id="rId3"/>
    <p:sldLayoutId id="2147484161" r:id="rId4"/>
    <p:sldLayoutId id="2147484160" r:id="rId5"/>
    <p:sldLayoutId id="2147484159" r:id="rId6"/>
    <p:sldLayoutId id="2147484158" r:id="rId7"/>
    <p:sldLayoutId id="2147484157" r:id="rId8"/>
    <p:sldLayoutId id="2147484156" r:id="rId9"/>
    <p:sldLayoutId id="2147484155" r:id="rId10"/>
    <p:sldLayoutId id="214748415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442200" y="6477000"/>
            <a:ext cx="1549400" cy="222250"/>
          </a:xfrm>
          <a:prstGeom prst="rect">
            <a:avLst/>
          </a:prstGeo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defTabSz="457200" eaLnBrk="1" hangingPunct="1">
              <a:defRPr/>
            </a:pPr>
            <a:r>
              <a:rPr lang="en-US" sz="1000" dirty="0">
                <a:solidFill>
                  <a:prstClr val="white"/>
                </a:solidFill>
                <a:latin typeface="Century Gothic" charset="0"/>
                <a:cs typeface="+mn-cs"/>
              </a:rPr>
              <a:t>www.whitman.edu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charset="0"/>
          <a:ea typeface="ＭＳ Ｐゴシック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charset="0"/>
          <a:ea typeface="ＭＳ Ｐゴシック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charset="0"/>
          <a:ea typeface="ＭＳ Ｐゴシック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charset="0"/>
          <a:ea typeface="ＭＳ Ｐゴシック" charset="-128"/>
          <a:cs typeface="ＭＳ Ｐゴシック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reewill.com/" TargetMode="External"/><Relationship Id="rId3" Type="http://schemas.openxmlformats.org/officeDocument/2006/relationships/hyperlink" Target="http://www.wsba.org/News-and-Events/Publications-Newsletters-Brochures/Consumer-Information" TargetMode="External"/><Relationship Id="rId7" Type="http://schemas.openxmlformats.org/officeDocument/2006/relationships/hyperlink" Target="https://eforms.com/power-of-attorney/or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eforms.com/power-of-attorney/wa/" TargetMode="External"/><Relationship Id="rId5" Type="http://schemas.openxmlformats.org/officeDocument/2006/relationships/hyperlink" Target="http://brokercheck.finra.org/" TargetMode="External"/><Relationship Id="rId4" Type="http://schemas.openxmlformats.org/officeDocument/2006/relationships/hyperlink" Target="http://estate.findlaw.com/" TargetMode="External"/><Relationship Id="rId9" Type="http://schemas.openxmlformats.org/officeDocument/2006/relationships/hyperlink" Target="mailto:kennedjj@whitman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2"/>
          <p:cNvSpPr>
            <a:spLocks noGrp="1"/>
          </p:cNvSpPr>
          <p:nvPr>
            <p:ph type="ctrTitle"/>
          </p:nvPr>
        </p:nvSpPr>
        <p:spPr>
          <a:xfrm>
            <a:off x="228600" y="4343400"/>
            <a:ext cx="8686800" cy="838200"/>
          </a:xfrm>
        </p:spPr>
        <p:txBody>
          <a:bodyPr/>
          <a:lstStyle/>
          <a:p>
            <a:pPr eaLnBrk="1" hangingPunct="1"/>
            <a:r>
              <a:rPr lang="en-US" sz="4800" dirty="0">
                <a:latin typeface="Garamond" pitchFamily="18" charset="0"/>
                <a:ea typeface="ＭＳ Ｐゴシック"/>
              </a:rPr>
              <a:t>Estate Planning Basics</a:t>
            </a:r>
          </a:p>
        </p:txBody>
      </p:sp>
      <p:sp>
        <p:nvSpPr>
          <p:cNvPr id="26626" name="Subtitle 3"/>
          <p:cNvSpPr>
            <a:spLocks noGrp="1"/>
          </p:cNvSpPr>
          <p:nvPr>
            <p:ph type="subTitle" idx="1"/>
          </p:nvPr>
        </p:nvSpPr>
        <p:spPr>
          <a:xfrm>
            <a:off x="1219200" y="5334000"/>
            <a:ext cx="7315200" cy="914400"/>
          </a:xfrm>
        </p:spPr>
        <p:txBody>
          <a:bodyPr/>
          <a:lstStyle/>
          <a:p>
            <a:pPr eaLnBrk="1" hangingPunct="1"/>
            <a:r>
              <a:rPr lang="en-US" sz="3200" dirty="0">
                <a:solidFill>
                  <a:srgbClr val="FFFFFF"/>
                </a:solidFill>
                <a:ea typeface="ＭＳ Ｐゴシック"/>
              </a:rPr>
              <a:t>January 30,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/>
            <a:r>
              <a:rPr lang="en-US" sz="48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Special-Attention Assets</a:t>
            </a:r>
            <a:endParaRPr lang="en-US" sz="28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</p:txBody>
      </p:sp>
      <p:sp>
        <p:nvSpPr>
          <p:cNvPr id="36866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371600"/>
            <a:ext cx="8229600" cy="4800600"/>
          </a:xfrm>
        </p:spPr>
        <p:txBody>
          <a:bodyPr/>
          <a:lstStyle/>
          <a:p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Pre-tax retirement accounts</a:t>
            </a:r>
          </a:p>
          <a:p>
            <a:pPr lvl="1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401(k); 403(b); traditional, rollover, and SEP IRAs; 457 plans.</a:t>
            </a:r>
          </a:p>
          <a:p>
            <a:pPr lvl="1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Retirement accounts funded with pre-tax earnings are subject to income tax.  Does </a:t>
            </a:r>
            <a:r>
              <a:rPr lang="en-US" sz="2000" u="sng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not</a:t>
            </a:r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 apply to Roth structures.</a:t>
            </a:r>
          </a:p>
          <a:p>
            <a:pPr lvl="1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Income tax due when withdrawals are made.  No more “Stretch IRAs.”</a:t>
            </a:r>
          </a:p>
          <a:p>
            <a:pPr lvl="1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Income tax due when inherited by a non-spouse (IRD).</a:t>
            </a:r>
          </a:p>
          <a:p>
            <a:pPr lvl="1"/>
            <a:endParaRPr lang="en-US" sz="8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  <a:p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Deferred annuities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Any increase in value of annuity is taxable as income when received.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Survivor benefits (surrender value) will be partially taxable as income.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Discuss options with your insurance/annuity company.</a:t>
            </a:r>
          </a:p>
          <a:p>
            <a:pPr marL="857250" lvl="1" indent="-457200"/>
            <a:endParaRPr lang="en-US" sz="8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  <a:p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Use these assets first for charitable gifts!</a:t>
            </a:r>
          </a:p>
        </p:txBody>
      </p:sp>
    </p:spTree>
    <p:extLst>
      <p:ext uri="{BB962C8B-B14F-4D97-AF65-F5344CB8AC3E}">
        <p14:creationId xmlns:p14="http://schemas.microsoft.com/office/powerpoint/2010/main" val="3675123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/>
            <a:r>
              <a:rPr lang="en-US" sz="48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Possible Taxes</a:t>
            </a:r>
            <a:endParaRPr lang="en-US" sz="28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</p:txBody>
      </p:sp>
      <p:sp>
        <p:nvSpPr>
          <p:cNvPr id="36866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371600"/>
            <a:ext cx="8229600" cy="4800600"/>
          </a:xfrm>
        </p:spPr>
        <p:txBody>
          <a:bodyPr/>
          <a:lstStyle/>
          <a:p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Income Tax – Retirement Accounts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Income in Respect of a Decedent (IRD)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Pre-tax assets </a:t>
            </a:r>
            <a:r>
              <a:rPr lang="en-US" sz="2000" u="sng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will</a:t>
            </a:r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 be taxed at some time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Review your 401(k), 403(b), IRAs, and deferred annuities</a:t>
            </a:r>
          </a:p>
          <a:p>
            <a:pPr marL="857250" lvl="1" indent="-457200"/>
            <a:endParaRPr lang="en-US" sz="12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  <a:p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Estate and Gift Tax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Washington and Oregon have state-level estate tax</a:t>
            </a:r>
          </a:p>
          <a:p>
            <a:pPr marL="1257300" lvl="2" indent="-457200"/>
            <a:r>
              <a:rPr lang="en-US" sz="16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WA:  $2,193,000</a:t>
            </a:r>
          </a:p>
          <a:p>
            <a:pPr marL="1257300" lvl="2" indent="-457200"/>
            <a:r>
              <a:rPr lang="en-US" sz="16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OR:  $1,000,000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Federal estate and gift tax starts at $11,580,000</a:t>
            </a:r>
          </a:p>
          <a:p>
            <a:endParaRPr lang="en-US" sz="12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  <a:p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Capital Gains Tax Reduction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Cost basis step-up upon death</a:t>
            </a:r>
          </a:p>
        </p:txBody>
      </p:sp>
    </p:spTree>
    <p:extLst>
      <p:ext uri="{BB962C8B-B14F-4D97-AF65-F5344CB8AC3E}">
        <p14:creationId xmlns:p14="http://schemas.microsoft.com/office/powerpoint/2010/main" val="2841567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/>
            <a:r>
              <a:rPr lang="en-US" sz="48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Additional Resources</a:t>
            </a:r>
            <a:endParaRPr lang="en-US" sz="28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</p:txBody>
      </p:sp>
      <p:sp>
        <p:nvSpPr>
          <p:cNvPr id="36866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990600"/>
            <a:ext cx="8229600" cy="5181600"/>
          </a:xfrm>
        </p:spPr>
        <p:txBody>
          <a:bodyPr/>
          <a:lstStyle/>
          <a:p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Washington State Bar Association:</a:t>
            </a:r>
          </a:p>
          <a:p>
            <a:pPr lvl="1" indent="-3429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  <a:hlinkClick r:id="rId3"/>
              </a:rPr>
              <a:t>https://www.wsba.org</a:t>
            </a:r>
          </a:p>
          <a:p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Thomson Reuters:</a:t>
            </a:r>
          </a:p>
          <a:p>
            <a:pPr lvl="1" indent="-3429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  <a:hlinkClick r:id="rId4"/>
              </a:rPr>
              <a:t>http://estate.findlaw.com/</a:t>
            </a:r>
            <a:endParaRPr lang="en-US" sz="20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  <a:p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FINRA (Financial Industry Regulatory Authority)</a:t>
            </a:r>
          </a:p>
          <a:p>
            <a:pPr lvl="1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  <a:hlinkClick r:id="rId5"/>
              </a:rPr>
              <a:t>http://brokercheck.finra.org/</a:t>
            </a:r>
            <a:endParaRPr lang="en-US" sz="20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  <a:p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Online Templates - Information Only – Please seek an advisor</a:t>
            </a:r>
          </a:p>
          <a:p>
            <a:pPr lvl="1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  <a:hlinkClick r:id="rId6"/>
              </a:rPr>
              <a:t>https://eforms.com/power-of-attorney/wa/</a:t>
            </a:r>
            <a:endParaRPr lang="en-US" sz="20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  <a:p>
            <a:pPr lvl="1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  <a:hlinkClick r:id="rId7"/>
              </a:rPr>
              <a:t>https://eforms.com/power-of-attorney/or/</a:t>
            </a:r>
            <a:endParaRPr lang="en-US" sz="20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  <a:p>
            <a:r>
              <a:rPr lang="en-US" sz="2400" dirty="0" err="1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FreeWill</a:t>
            </a:r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 – Information Only – Please seek an advisor</a:t>
            </a:r>
          </a:p>
          <a:p>
            <a:pPr lvl="1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  <a:hlinkClick r:id="rId8"/>
              </a:rPr>
              <a:t>https://www.freewill.com/</a:t>
            </a:r>
            <a:endParaRPr lang="en-US" sz="20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  <a:p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Contact Me: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Ext. 5989  or  </a:t>
            </a:r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  <a:hlinkClick r:id="rId9"/>
              </a:rPr>
              <a:t>kennedjj@whitman.edu</a:t>
            </a:r>
            <a:endParaRPr lang="en-US" sz="20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  <a:p>
            <a:pPr marL="857250" lvl="1" indent="-457200"/>
            <a:endParaRPr lang="en-US" sz="20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892994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752600"/>
          </a:xfrm>
        </p:spPr>
        <p:txBody>
          <a:bodyPr/>
          <a:lstStyle/>
          <a:p>
            <a:pPr eaLnBrk="1" hangingPunct="1"/>
            <a:r>
              <a:rPr lang="en-US" sz="48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Agenda</a:t>
            </a:r>
            <a:endParaRPr lang="en-US" sz="28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</p:txBody>
      </p:sp>
      <p:sp>
        <p:nvSpPr>
          <p:cNvPr id="36866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algn="ctr">
              <a:buNone/>
            </a:pPr>
            <a:r>
              <a:rPr lang="en-US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What Is An Estate Plan?</a:t>
            </a:r>
          </a:p>
          <a:p>
            <a:pPr algn="ctr">
              <a:buNone/>
            </a:pPr>
            <a:r>
              <a:rPr lang="en-US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Finding Advisors</a:t>
            </a:r>
          </a:p>
          <a:p>
            <a:pPr algn="ctr">
              <a:buNone/>
            </a:pPr>
            <a:r>
              <a:rPr lang="en-US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Power of Attorney</a:t>
            </a:r>
          </a:p>
          <a:p>
            <a:pPr algn="ctr">
              <a:buNone/>
            </a:pPr>
            <a:r>
              <a:rPr lang="en-US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Wills and Trusts</a:t>
            </a:r>
          </a:p>
          <a:p>
            <a:pPr algn="ctr">
              <a:buNone/>
            </a:pPr>
            <a:r>
              <a:rPr lang="en-US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Financial Snapshot</a:t>
            </a:r>
          </a:p>
          <a:p>
            <a:pPr algn="ctr">
              <a:buNone/>
            </a:pPr>
            <a:r>
              <a:rPr lang="en-US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Special Assets &amp; Taxes</a:t>
            </a:r>
          </a:p>
        </p:txBody>
      </p:sp>
    </p:spTree>
    <p:extLst>
      <p:ext uri="{BB962C8B-B14F-4D97-AF65-F5344CB8AC3E}">
        <p14:creationId xmlns:p14="http://schemas.microsoft.com/office/powerpoint/2010/main" val="3203781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/>
            <a:r>
              <a:rPr lang="en-US" sz="48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What </a:t>
            </a:r>
            <a:r>
              <a:rPr lang="en-US" sz="4800" i="1" u="sng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IS</a:t>
            </a:r>
            <a:r>
              <a:rPr lang="en-US" sz="48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 an Estate, Why Plan?</a:t>
            </a:r>
            <a:endParaRPr lang="en-US" sz="28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</p:txBody>
      </p:sp>
      <p:sp>
        <p:nvSpPr>
          <p:cNvPr id="36866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371600"/>
            <a:ext cx="8229600" cy="4800600"/>
          </a:xfrm>
        </p:spPr>
        <p:txBody>
          <a:bodyPr/>
          <a:lstStyle/>
          <a:p>
            <a:pPr marL="457200" indent="-457200">
              <a:buAutoNum type="alphaUcPeriod"/>
            </a:pPr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Your estate is everything you own at death, such as bank accounts, investments, real estate, insurance, and personal property (vehicles, furniture, jewelry, art, copyrights, </a:t>
            </a:r>
            <a:r>
              <a:rPr lang="en-US" sz="2400" dirty="0" err="1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etc</a:t>
            </a:r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).</a:t>
            </a:r>
          </a:p>
          <a:p>
            <a:pPr marL="457200" indent="-457200">
              <a:buAutoNum type="alphaUcPeriod"/>
            </a:pPr>
            <a:endParaRPr lang="en-US" sz="6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  <a:p>
            <a:pPr marL="457200" indent="-457200">
              <a:buFont typeface="Arial" charset="0"/>
              <a:buAutoNum type="alphaUcPeriod"/>
            </a:pPr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A complete estate plan speaks for you. It should:</a:t>
            </a:r>
          </a:p>
          <a:p>
            <a:pPr marL="857250" lvl="1" indent="-457200">
              <a:buAutoNum type="alphaUcPeriod"/>
            </a:pPr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Specify any life-prolonging medical care you wish to receive and the person to make decisions on your behalf.</a:t>
            </a:r>
          </a:p>
          <a:p>
            <a:pPr marL="857250" lvl="1" indent="-457200">
              <a:buAutoNum type="alphaUcPeriod"/>
            </a:pPr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Specify a person to make financial decisions on your behalf.</a:t>
            </a:r>
          </a:p>
          <a:p>
            <a:pPr marL="857250" lvl="1" indent="-457200">
              <a:buAutoNum type="alphaUcPeriod"/>
            </a:pPr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Specify any funeral and burial arrangement you want.</a:t>
            </a:r>
          </a:p>
          <a:p>
            <a:pPr marL="857250" lvl="1" indent="-457200">
              <a:buAutoNum type="alphaUcPeriod"/>
            </a:pPr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Specify a guardian for any minor children.</a:t>
            </a:r>
          </a:p>
          <a:p>
            <a:pPr marL="857250" lvl="1" indent="-457200">
              <a:buAutoNum type="alphaUcPeriod"/>
            </a:pPr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Identify who receives your property.</a:t>
            </a:r>
          </a:p>
          <a:p>
            <a:pPr marL="857250" lvl="1" indent="-457200">
              <a:buAutoNum type="alphaUcPeriod"/>
            </a:pPr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Directs how your heirs receive your property.</a:t>
            </a:r>
          </a:p>
          <a:p>
            <a:pPr marL="857250" lvl="1" indent="-457200">
              <a:buAutoNum type="alphaUcPeriod"/>
            </a:pPr>
            <a:endParaRPr lang="en-US" sz="6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  <a:p>
            <a:pPr marL="457200" indent="-457200">
              <a:buAutoNum type="alphaUcPeriod"/>
            </a:pPr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But still, why should you plan your estate </a:t>
            </a:r>
            <a:r>
              <a:rPr lang="en-US" sz="2400" u="sng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now</a:t>
            </a:r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/>
            <a:r>
              <a:rPr lang="en-US" sz="48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Why Plan Now?</a:t>
            </a:r>
            <a:endParaRPr lang="en-US" sz="28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</p:txBody>
      </p:sp>
      <p:sp>
        <p:nvSpPr>
          <p:cNvPr id="36866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371600"/>
            <a:ext cx="8229600" cy="4800600"/>
          </a:xfrm>
        </p:spPr>
        <p:txBody>
          <a:bodyPr/>
          <a:lstStyle/>
          <a:p>
            <a:pPr marL="457200" indent="-457200">
              <a:buAutoNum type="alphaUcPeriod"/>
            </a:pPr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Planning now allows </a:t>
            </a:r>
            <a:r>
              <a:rPr lang="en-US" sz="2400" u="sng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you</a:t>
            </a:r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, while you can, to choose how you will be cared for and who will receive your property.</a:t>
            </a:r>
          </a:p>
          <a:p>
            <a:pPr marL="457200" indent="-457200">
              <a:buAutoNum type="alphaUcPeriod"/>
            </a:pPr>
            <a:endParaRPr lang="en-US" sz="6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  <a:p>
            <a:pPr marL="457200" indent="-457200">
              <a:buFont typeface="Arial" charset="0"/>
              <a:buAutoNum type="alphaUcPeriod"/>
            </a:pPr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Without a plan in place, state law and a judge will decide what happens to you and your property.</a:t>
            </a:r>
          </a:p>
          <a:p>
            <a:pPr marL="857250" lvl="1" indent="-457200">
              <a:buAutoNum type="alphaUcPeriod"/>
            </a:pPr>
            <a:endParaRPr lang="en-US" sz="6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  <a:p>
            <a:pPr marL="457200" indent="-457200">
              <a:buAutoNum type="alphaUcPeriod"/>
            </a:pPr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Once you have a plan, you should review it:</a:t>
            </a:r>
          </a:p>
          <a:p>
            <a:pPr marL="857250" lvl="1" indent="-457200">
              <a:buAutoNum type="alphaUcPeriod"/>
            </a:pPr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Every 5 years</a:t>
            </a:r>
          </a:p>
          <a:p>
            <a:pPr marL="857250" lvl="1" indent="-457200">
              <a:buAutoNum type="alphaUcPeriod"/>
            </a:pPr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Marriage</a:t>
            </a:r>
          </a:p>
          <a:p>
            <a:pPr marL="857250" lvl="1" indent="-457200">
              <a:buAutoNum type="alphaUcPeriod"/>
            </a:pPr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Divorce</a:t>
            </a:r>
          </a:p>
          <a:p>
            <a:pPr marL="857250" lvl="1" indent="-457200">
              <a:buAutoNum type="alphaUcPeriod"/>
            </a:pPr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Death of a spouse or partner</a:t>
            </a:r>
          </a:p>
          <a:p>
            <a:pPr marL="857250" lvl="1" indent="-457200">
              <a:buAutoNum type="alphaUcPeriod"/>
            </a:pPr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Birth of child</a:t>
            </a:r>
          </a:p>
          <a:p>
            <a:pPr marL="857250" lvl="1" indent="-457200">
              <a:buAutoNum type="alphaUcPeriod"/>
            </a:pPr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Death of child or primary beneficiary</a:t>
            </a:r>
          </a:p>
          <a:p>
            <a:pPr marL="857250" lvl="1" indent="-457200">
              <a:buAutoNum type="alphaUcPeriod"/>
            </a:pPr>
            <a:endParaRPr lang="en-US" sz="20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932236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/>
            <a:r>
              <a:rPr lang="en-US" sz="48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Finding Advisors</a:t>
            </a:r>
            <a:endParaRPr lang="en-US" sz="28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</p:txBody>
      </p:sp>
      <p:sp>
        <p:nvSpPr>
          <p:cNvPr id="36866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371600"/>
            <a:ext cx="8229600" cy="4800600"/>
          </a:xfrm>
        </p:spPr>
        <p:txBody>
          <a:bodyPr/>
          <a:lstStyle/>
          <a:p>
            <a:pPr marL="457200" indent="-457200">
              <a:buAutoNum type="alphaUcPeriod"/>
            </a:pPr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Professional advisors should be utilized to provide you with the best advice for your plans and aspirations.</a:t>
            </a:r>
          </a:p>
          <a:p>
            <a:pPr marL="457200" indent="-457200">
              <a:buAutoNum type="alphaUcPeriod"/>
            </a:pPr>
            <a:endParaRPr lang="en-US" sz="12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  <a:p>
            <a:pPr marL="457200" indent="-457200">
              <a:buAutoNum type="alphaUcPeriod"/>
            </a:pPr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Advisors will help you navigate questions about:</a:t>
            </a:r>
          </a:p>
          <a:p>
            <a:pPr marL="857250" lvl="1" indent="-457200">
              <a:buAutoNum type="alphaUcPeriod"/>
            </a:pPr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Community property</a:t>
            </a:r>
          </a:p>
          <a:p>
            <a:pPr marL="857250" lvl="1" indent="-457200">
              <a:buAutoNum type="alphaUcPeriod"/>
            </a:pPr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Evaluating and drafting wills and trusts</a:t>
            </a:r>
          </a:p>
          <a:p>
            <a:pPr marL="857250" lvl="1" indent="-457200">
              <a:buAutoNum type="alphaUcPeriod"/>
            </a:pPr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Power of attorney</a:t>
            </a:r>
          </a:p>
          <a:p>
            <a:pPr marL="857250" lvl="1" indent="-457200">
              <a:buAutoNum type="alphaUcPeriod"/>
            </a:pPr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Health care directives</a:t>
            </a:r>
          </a:p>
          <a:p>
            <a:pPr marL="857250" lvl="1" indent="-457200">
              <a:buAutoNum type="alphaUcPeriod"/>
            </a:pPr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Dispositive options</a:t>
            </a:r>
          </a:p>
          <a:p>
            <a:pPr marL="857250" lvl="1" indent="-457200">
              <a:buAutoNum type="alphaUcPeriod"/>
            </a:pPr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Possible taxes</a:t>
            </a:r>
          </a:p>
          <a:p>
            <a:pPr marL="857250" lvl="1" indent="-457200">
              <a:buAutoNum type="alphaUcPeriod"/>
            </a:pPr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Selecting a personal representative/executor and/or trustee</a:t>
            </a:r>
          </a:p>
        </p:txBody>
      </p:sp>
    </p:spTree>
    <p:extLst>
      <p:ext uri="{BB962C8B-B14F-4D97-AF65-F5344CB8AC3E}">
        <p14:creationId xmlns:p14="http://schemas.microsoft.com/office/powerpoint/2010/main" val="3759100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/>
            <a:r>
              <a:rPr lang="en-US" sz="48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Power of Attorney</a:t>
            </a:r>
            <a:endParaRPr lang="en-US" sz="28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</p:txBody>
      </p:sp>
      <p:sp>
        <p:nvSpPr>
          <p:cNvPr id="36866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371600"/>
            <a:ext cx="8229600" cy="4800600"/>
          </a:xfrm>
        </p:spPr>
        <p:txBody>
          <a:bodyPr/>
          <a:lstStyle/>
          <a:p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Durable Financial Power of Attorney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Appoint a person to manage your finances in certain situations.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Your attorney-in-fact can have broad powers to manage all of your finances.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Becomes active under certain conditions you define or when your doctor determines your lack of capacity.</a:t>
            </a:r>
          </a:p>
          <a:p>
            <a:pPr marL="857250" lvl="1" indent="-457200"/>
            <a:endParaRPr lang="en-US" sz="8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  <a:p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Durable Health Care Power of Attorney,  Living Will, and Advanced Medical Directive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Appoint a person to serve as your agent for health care decisions.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Define, broadly or specifically, the type and manner of care you wish to receive if you no longer have the capacity to make decisions.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Becomes active under certain conditions you define or when your doctor determines your lack of capacity.</a:t>
            </a:r>
          </a:p>
        </p:txBody>
      </p:sp>
    </p:spTree>
    <p:extLst>
      <p:ext uri="{BB962C8B-B14F-4D97-AF65-F5344CB8AC3E}">
        <p14:creationId xmlns:p14="http://schemas.microsoft.com/office/powerpoint/2010/main" val="1850830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/>
            <a:r>
              <a:rPr lang="en-US" sz="48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Wills and Trusts</a:t>
            </a:r>
            <a:endParaRPr lang="en-US" sz="28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</p:txBody>
      </p:sp>
      <p:sp>
        <p:nvSpPr>
          <p:cNvPr id="36866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371600"/>
            <a:ext cx="8229600" cy="4800600"/>
          </a:xfrm>
        </p:spPr>
        <p:txBody>
          <a:bodyPr/>
          <a:lstStyle/>
          <a:p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A will is a legal document governing the disposition of your property subject to probate.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Probate assets are subject to state law, subject to public inspection.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Probate laws provide for court filings and creditor deadlines.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Court venue for disputes. </a:t>
            </a:r>
          </a:p>
          <a:p>
            <a:pPr marL="857250" lvl="1" indent="-457200"/>
            <a:endParaRPr lang="en-US" sz="20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  <a:p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A trust (i.e. a revocable living trust) is a legal entity that holds your assets during life and distributes the assets at death.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Assets held by a revocable living trust are excluded from probate.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Private transfer of assets.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Private provisions of trust.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May avoid requirements and expense of probate.</a:t>
            </a:r>
          </a:p>
          <a:p>
            <a:pPr marL="857250" lvl="1" indent="-457200"/>
            <a:endParaRPr lang="en-US" sz="12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13700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/>
            <a:r>
              <a:rPr lang="en-US" sz="48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Wills and Trusts</a:t>
            </a:r>
            <a:endParaRPr lang="en-US" sz="28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</p:txBody>
      </p:sp>
      <p:sp>
        <p:nvSpPr>
          <p:cNvPr id="36866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Both wills and trusts can include dispositive provisions to control the use of and/or access to inheritance.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A testamentary trust can be established by both structures.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The terms of the trust will determine the type of trustee needed.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Options are very flexible.</a:t>
            </a:r>
          </a:p>
          <a:p>
            <a:pPr marL="400050" lvl="1" indent="0">
              <a:buNone/>
            </a:pPr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 </a:t>
            </a:r>
            <a:endParaRPr lang="en-US" sz="12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  <a:p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Certain assets distribute independently from wills and trusts.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POD (banks) and TOD (brokerages) provisions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Retirement Accounts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Life Insurance</a:t>
            </a:r>
          </a:p>
          <a:p>
            <a:pPr marL="857250" lvl="1" indent="-457200"/>
            <a:endParaRPr lang="en-US" sz="12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279090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/>
            <a:r>
              <a:rPr lang="en-US" sz="48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Financial Snapshot</a:t>
            </a:r>
            <a:endParaRPr lang="en-US" sz="28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</p:txBody>
      </p:sp>
      <p:sp>
        <p:nvSpPr>
          <p:cNvPr id="36866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371600"/>
            <a:ext cx="8229600" cy="4800600"/>
          </a:xfrm>
        </p:spPr>
        <p:txBody>
          <a:bodyPr/>
          <a:lstStyle/>
          <a:p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Estimate your (or your family’s) balance sheet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Collect your financial records.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January through March are good times – annual statements and tax forms are typically mailed.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Organize into assets (property) and liabilities (debt)</a:t>
            </a:r>
          </a:p>
          <a:p>
            <a:pPr marL="857250" lvl="1" indent="-457200"/>
            <a:endParaRPr lang="en-US" sz="2000" dirty="0">
              <a:solidFill>
                <a:schemeClr val="bg1"/>
              </a:solidFill>
              <a:latin typeface="Garamond" pitchFamily="18" charset="0"/>
              <a:ea typeface="ＭＳ Ｐゴシック"/>
            </a:endParaRPr>
          </a:p>
          <a:p>
            <a:r>
              <a:rPr lang="en-US" sz="24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Review the beneficiary designations of your property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Pre-tax retirement accounts, such as IRAs, 403(b)s, 401(k)s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After-tax retirement accounts, such as Roth IRAs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Investment and bank accounts</a:t>
            </a:r>
          </a:p>
          <a:p>
            <a:pPr marL="857250" lvl="1" indent="-457200"/>
            <a:r>
              <a:rPr lang="en-US" sz="2000" dirty="0">
                <a:solidFill>
                  <a:schemeClr val="bg1"/>
                </a:solidFill>
                <a:latin typeface="Garamond" pitchFamily="18" charset="0"/>
                <a:ea typeface="ＭＳ Ｐゴシック"/>
              </a:rPr>
              <a:t>Life insurance and annuities</a:t>
            </a:r>
          </a:p>
        </p:txBody>
      </p:sp>
    </p:spTree>
    <p:extLst>
      <p:ext uri="{BB962C8B-B14F-4D97-AF65-F5344CB8AC3E}">
        <p14:creationId xmlns:p14="http://schemas.microsoft.com/office/powerpoint/2010/main" val="63010143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plat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template4</Template>
  <TotalTime>16173</TotalTime>
  <Words>921</Words>
  <Application>Microsoft Office PowerPoint</Application>
  <PresentationFormat>On-screen Show (4:3)</PresentationFormat>
  <Paragraphs>139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ＭＳ Ｐゴシック</vt:lpstr>
      <vt:lpstr>Arial</vt:lpstr>
      <vt:lpstr>Calibri</vt:lpstr>
      <vt:lpstr>Century Gothic</vt:lpstr>
      <vt:lpstr>Garamond</vt:lpstr>
      <vt:lpstr>Custom Design</vt:lpstr>
      <vt:lpstr>template3</vt:lpstr>
      <vt:lpstr>Estate Planning Basics</vt:lpstr>
      <vt:lpstr>Agenda</vt:lpstr>
      <vt:lpstr>What IS an Estate, Why Plan?</vt:lpstr>
      <vt:lpstr>Why Plan Now?</vt:lpstr>
      <vt:lpstr>Finding Advisors</vt:lpstr>
      <vt:lpstr>Power of Attorney</vt:lpstr>
      <vt:lpstr>Wills and Trusts</vt:lpstr>
      <vt:lpstr>Wills and Trusts</vt:lpstr>
      <vt:lpstr>Financial Snapshot</vt:lpstr>
      <vt:lpstr>Special-Attention Assets</vt:lpstr>
      <vt:lpstr>Possible Taxes</vt:lpstr>
      <vt:lpstr>Additional Resources</vt:lpstr>
    </vt:vector>
  </TitlesOfParts>
  <Company>Whitman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Kenendy</dc:creator>
  <cp:lastModifiedBy>Krista Garcia</cp:lastModifiedBy>
  <cp:revision>402</cp:revision>
  <cp:lastPrinted>2020-01-30T19:35:49Z</cp:lastPrinted>
  <dcterms:created xsi:type="dcterms:W3CDTF">2010-06-24T16:56:09Z</dcterms:created>
  <dcterms:modified xsi:type="dcterms:W3CDTF">2020-01-30T22:49:55Z</dcterms:modified>
</cp:coreProperties>
</file>