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Lst>
  <p:sldSz cx="18288000" cy="10287000"/>
  <p:notesSz cx="6858000" cy="9144000"/>
  <p:embeddedFontLst>
    <p:embeddedFont>
      <p:font typeface="Cinzel Decorative" panose="020B0604020202020204" charset="0"/>
      <p:regular r:id="rId25"/>
    </p:embeddedFont>
    <p:embeddedFont>
      <p:font typeface="Cinzel Decorative Bold" panose="020B0604020202020204" charset="0"/>
      <p:regular r:id="rId26"/>
    </p:embeddedFont>
    <p:embeddedFont>
      <p:font typeface="Telegraf 1" panose="020B0604020202020204" charset="0"/>
      <p:regular r:id="rId27"/>
    </p:embeddedFont>
    <p:embeddedFont>
      <p:font typeface="Telegraf 2"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89" autoAdjust="0"/>
  </p:normalViewPr>
  <p:slideViewPr>
    <p:cSldViewPr>
      <p:cViewPr varScale="1">
        <p:scale>
          <a:sx n="76" d="100"/>
          <a:sy n="76" d="100"/>
        </p:scale>
        <p:origin x="6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02.06.2025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58741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25776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a:off x="-3383419" y="-3222351"/>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Y2K Aesthetic Elements"/>
          <p:cNvSpPr/>
          <p:nvPr/>
        </p:nvSpPr>
        <p:spPr>
          <a:xfrm rot="5400000">
            <a:off x="14586896" y="726124"/>
            <a:ext cx="5344807" cy="828445"/>
          </a:xfrm>
          <a:custGeom>
            <a:avLst/>
            <a:gdLst/>
            <a:ahLst/>
            <a:cxnLst/>
            <a:rect l="l" t="t" r="r" b="b"/>
            <a:pathLst>
              <a:path w="5344807" h="828445">
                <a:moveTo>
                  <a:pt x="0" y="0"/>
                </a:moveTo>
                <a:lnTo>
                  <a:pt x="5344808" y="0"/>
                </a:lnTo>
                <a:lnTo>
                  <a:pt x="5344808" y="828445"/>
                </a:lnTo>
                <a:lnTo>
                  <a:pt x="0" y="828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028700" y="1515576"/>
            <a:ext cx="16230600" cy="2072910"/>
            <a:chOff x="0" y="0"/>
            <a:chExt cx="21640800" cy="2763880"/>
          </a:xfrm>
        </p:grpSpPr>
        <p:sp>
          <p:nvSpPr>
            <p:cNvPr id="5" name="TextBox 5"/>
            <p:cNvSpPr txBox="1"/>
            <p:nvPr/>
          </p:nvSpPr>
          <p:spPr>
            <a:xfrm>
              <a:off x="0" y="402204"/>
              <a:ext cx="18712798" cy="2361676"/>
            </a:xfrm>
            <a:prstGeom prst="rect">
              <a:avLst/>
            </a:prstGeom>
          </p:spPr>
          <p:txBody>
            <a:bodyPr lIns="0" tIns="0" rIns="0" bIns="0" rtlCol="0" anchor="t">
              <a:spAutoFit/>
            </a:bodyPr>
            <a:lstStyle/>
            <a:p>
              <a:pPr marL="0" lvl="0" indent="0" algn="l">
                <a:lnSpc>
                  <a:spcPts val="7199"/>
                </a:lnSpc>
              </a:pPr>
              <a:r>
                <a:rPr lang="en-US" sz="5669" b="1" spc="-351">
                  <a:solidFill>
                    <a:srgbClr val="000000"/>
                  </a:solidFill>
                  <a:latin typeface="Cinzel Decorative Bold"/>
                  <a:ea typeface="Cinzel Decorative Bold"/>
                  <a:cs typeface="Cinzel Decorative Bold"/>
                  <a:sym typeface="Cinzel Decorative Bold"/>
                </a:rPr>
                <a:t>best practices for recruiting &amp; hiring student employees</a:t>
              </a:r>
            </a:p>
          </p:txBody>
        </p:sp>
        <p:sp>
          <p:nvSpPr>
            <p:cNvPr id="6" name="AutoShape 6"/>
            <p:cNvSpPr/>
            <p:nvPr/>
          </p:nvSpPr>
          <p:spPr>
            <a:xfrm>
              <a:off x="0" y="0"/>
              <a:ext cx="21640800" cy="85443"/>
            </a:xfrm>
            <a:prstGeom prst="rect">
              <a:avLst/>
            </a:prstGeom>
            <a:solidFill>
              <a:srgbClr val="FDFDFD"/>
            </a:solidFill>
          </p:spPr>
          <p:txBody>
            <a:bodyPr/>
            <a:lstStyle/>
            <a:p>
              <a:endParaRPr lang="en-US"/>
            </a:p>
          </p:txBody>
        </p:sp>
      </p:grpSp>
      <p:sp>
        <p:nvSpPr>
          <p:cNvPr id="7" name="Freeform 7"/>
          <p:cNvSpPr/>
          <p:nvPr/>
        </p:nvSpPr>
        <p:spPr>
          <a:xfrm>
            <a:off x="1028700" y="4668074"/>
            <a:ext cx="16243484" cy="3208088"/>
          </a:xfrm>
          <a:custGeom>
            <a:avLst/>
            <a:gdLst/>
            <a:ahLst/>
            <a:cxnLst/>
            <a:rect l="l" t="t" r="r" b="b"/>
            <a:pathLst>
              <a:path w="16243484" h="3208088">
                <a:moveTo>
                  <a:pt x="0" y="0"/>
                </a:moveTo>
                <a:lnTo>
                  <a:pt x="16243484" y="0"/>
                </a:lnTo>
                <a:lnTo>
                  <a:pt x="16243484" y="3208088"/>
                </a:lnTo>
                <a:lnTo>
                  <a:pt x="0" y="3208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028700" y="8172282"/>
            <a:ext cx="12776641" cy="615011"/>
          </a:xfrm>
          <a:prstGeom prst="rect">
            <a:avLst/>
          </a:prstGeom>
        </p:spPr>
        <p:txBody>
          <a:bodyPr lIns="0" tIns="0" rIns="0" bIns="0" rtlCol="0" anchor="t">
            <a:spAutoFit/>
          </a:bodyPr>
          <a:lstStyle/>
          <a:p>
            <a:pPr marL="0" lvl="0" indent="0" algn="l">
              <a:lnSpc>
                <a:spcPts val="2371"/>
              </a:lnSpc>
            </a:pPr>
            <a:r>
              <a:rPr lang="en-US" sz="1823" spc="-113">
                <a:solidFill>
                  <a:srgbClr val="000000"/>
                </a:solidFill>
                <a:latin typeface="Telegraf 1"/>
                <a:ea typeface="Telegraf 1"/>
                <a:cs typeface="Telegraf 1"/>
                <a:sym typeface="Telegraf 1"/>
              </a:rPr>
              <a:t>Human Resources</a:t>
            </a:r>
          </a:p>
          <a:p>
            <a:pPr marL="0" lvl="0" indent="0" algn="l">
              <a:lnSpc>
                <a:spcPts val="2371"/>
              </a:lnSpc>
            </a:pPr>
            <a:r>
              <a:rPr lang="en-US" sz="1823" spc="-113">
                <a:solidFill>
                  <a:srgbClr val="000000"/>
                </a:solidFill>
                <a:latin typeface="Telegraf 1"/>
                <a:ea typeface="Telegraf 1"/>
                <a:cs typeface="Telegraf 1"/>
                <a:sym typeface="Telegraf 1"/>
              </a:rPr>
              <a:t>May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Pink Blush Circle Blur "/>
          <p:cNvSpPr/>
          <p:nvPr/>
        </p:nvSpPr>
        <p:spPr>
          <a:xfrm>
            <a:off x="14323207" y="-2592852"/>
            <a:ext cx="5542651" cy="5542651"/>
          </a:xfrm>
          <a:custGeom>
            <a:avLst/>
            <a:gdLst/>
            <a:ahLst/>
            <a:cxnLst/>
            <a:rect l="l" t="t" r="r" b="b"/>
            <a:pathLst>
              <a:path w="5542651" h="5542651">
                <a:moveTo>
                  <a:pt x="0" y="0"/>
                </a:moveTo>
                <a:lnTo>
                  <a:pt x="5542651" y="0"/>
                </a:lnTo>
                <a:lnTo>
                  <a:pt x="5542651" y="5542651"/>
                </a:lnTo>
                <a:lnTo>
                  <a:pt x="0" y="5542651"/>
                </a:lnTo>
                <a:lnTo>
                  <a:pt x="0" y="0"/>
                </a:lnTo>
                <a:close/>
              </a:path>
            </a:pathLst>
          </a:custGeom>
          <a:blipFill>
            <a:blip r:embed="rId3">
              <a:alphaModFix amt="2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descr="Minimalist Aesthetic Border"/>
          <p:cNvSpPr/>
          <p:nvPr/>
        </p:nvSpPr>
        <p:spPr>
          <a:xfrm>
            <a:off x="878115" y="-237625"/>
            <a:ext cx="301171" cy="2409367"/>
          </a:xfrm>
          <a:custGeom>
            <a:avLst/>
            <a:gdLst/>
            <a:ahLst/>
            <a:cxnLst/>
            <a:rect l="l" t="t" r="r" b="b"/>
            <a:pathLst>
              <a:path w="301171" h="2409367">
                <a:moveTo>
                  <a:pt x="0" y="0"/>
                </a:moveTo>
                <a:lnTo>
                  <a:pt x="301170" y="0"/>
                </a:lnTo>
                <a:lnTo>
                  <a:pt x="301170" y="2409367"/>
                </a:lnTo>
                <a:lnTo>
                  <a:pt x="0" y="2409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descr="Minimalist Aesthetic Border"/>
          <p:cNvSpPr/>
          <p:nvPr/>
        </p:nvSpPr>
        <p:spPr>
          <a:xfrm rot="-10800000">
            <a:off x="17259300" y="8029729"/>
            <a:ext cx="301171" cy="2409367"/>
          </a:xfrm>
          <a:custGeom>
            <a:avLst/>
            <a:gdLst/>
            <a:ahLst/>
            <a:cxnLst/>
            <a:rect l="l" t="t" r="r" b="b"/>
            <a:pathLst>
              <a:path w="301171" h="2409367">
                <a:moveTo>
                  <a:pt x="0" y="0"/>
                </a:moveTo>
                <a:lnTo>
                  <a:pt x="301171" y="0"/>
                </a:lnTo>
                <a:lnTo>
                  <a:pt x="301171" y="2409367"/>
                </a:lnTo>
                <a:lnTo>
                  <a:pt x="0" y="24093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2210699" y="2005608"/>
            <a:ext cx="8022194" cy="1517154"/>
          </a:xfrm>
          <a:prstGeom prst="rect">
            <a:avLst/>
          </a:prstGeom>
        </p:spPr>
        <p:txBody>
          <a:bodyPr lIns="0" tIns="0" rIns="0" bIns="0" rtlCol="0" anchor="t">
            <a:spAutoFit/>
          </a:bodyPr>
          <a:lstStyle/>
          <a:p>
            <a:pPr marL="0" lvl="0" indent="0" algn="l">
              <a:lnSpc>
                <a:spcPts val="5922"/>
              </a:lnSpc>
            </a:pPr>
            <a:r>
              <a:rPr lang="en-US" sz="5640" b="1" spc="-349">
                <a:solidFill>
                  <a:srgbClr val="000000"/>
                </a:solidFill>
                <a:latin typeface="Cinzel Decorative Bold"/>
                <a:ea typeface="Cinzel Decorative Bold"/>
                <a:cs typeface="Cinzel Decorative Bold"/>
                <a:sym typeface="Cinzel Decorative Bold"/>
              </a:rPr>
              <a:t>Create a posting in handshake</a:t>
            </a:r>
          </a:p>
        </p:txBody>
      </p:sp>
      <p:sp>
        <p:nvSpPr>
          <p:cNvPr id="7" name="TextBox 7"/>
          <p:cNvSpPr txBox="1"/>
          <p:nvPr/>
        </p:nvSpPr>
        <p:spPr>
          <a:xfrm>
            <a:off x="2210699" y="5180136"/>
            <a:ext cx="14091839" cy="3128272"/>
          </a:xfrm>
          <a:prstGeom prst="rect">
            <a:avLst/>
          </a:prstGeom>
        </p:spPr>
        <p:txBody>
          <a:bodyPr lIns="0" tIns="0" rIns="0" bIns="0" rtlCol="0" anchor="t">
            <a:spAutoFit/>
          </a:bodyPr>
          <a:lstStyle/>
          <a:p>
            <a:pPr marL="548517" lvl="1" indent="-274258" algn="l">
              <a:lnSpc>
                <a:spcPts val="3556"/>
              </a:lnSpc>
              <a:buFont typeface="Arial"/>
              <a:buChar char="•"/>
            </a:pPr>
            <a:r>
              <a:rPr lang="en-US" sz="2540" spc="-157">
                <a:solidFill>
                  <a:srgbClr val="000000"/>
                </a:solidFill>
                <a:latin typeface="Telegraf 1"/>
                <a:ea typeface="Telegraf 1"/>
                <a:cs typeface="Telegraf 1"/>
                <a:sym typeface="Telegraf 1"/>
              </a:rPr>
              <a:t>All student positions must be posted in Handshake.</a:t>
            </a:r>
          </a:p>
          <a:p>
            <a:pPr algn="l">
              <a:lnSpc>
                <a:spcPts val="3556"/>
              </a:lnSpc>
            </a:pPr>
            <a:endParaRPr lang="en-US" sz="2540" spc="-157">
              <a:solidFill>
                <a:srgbClr val="000000"/>
              </a:solidFill>
              <a:latin typeface="Telegraf 1"/>
              <a:ea typeface="Telegraf 1"/>
              <a:cs typeface="Telegraf 1"/>
              <a:sym typeface="Telegraf 1"/>
            </a:endParaRPr>
          </a:p>
          <a:p>
            <a:pPr marL="548517" lvl="1" indent="-274258" algn="l">
              <a:lnSpc>
                <a:spcPts val="3556"/>
              </a:lnSpc>
              <a:buFont typeface="Arial"/>
              <a:buChar char="•"/>
            </a:pPr>
            <a:r>
              <a:rPr lang="en-US" sz="2540" spc="-157">
                <a:solidFill>
                  <a:srgbClr val="000000"/>
                </a:solidFill>
                <a:latin typeface="Telegraf 1"/>
                <a:ea typeface="Telegraf 1"/>
                <a:cs typeface="Telegraf 1"/>
                <a:sym typeface="Telegraf 1"/>
              </a:rPr>
              <a:t>Access Handshake</a:t>
            </a:r>
          </a:p>
          <a:p>
            <a:pPr marL="1097033" lvl="2" indent="-365678" algn="l">
              <a:lnSpc>
                <a:spcPts val="3556"/>
              </a:lnSpc>
              <a:buFont typeface="Arial"/>
              <a:buChar char="⚬"/>
            </a:pPr>
            <a:r>
              <a:rPr lang="en-US" sz="2540" spc="-157">
                <a:solidFill>
                  <a:srgbClr val="000000"/>
                </a:solidFill>
                <a:latin typeface="Telegraf 1"/>
                <a:ea typeface="Telegraf 1"/>
                <a:cs typeface="Telegraf 1"/>
                <a:sym typeface="Telegraf 1"/>
              </a:rPr>
              <a:t>https://app.joinhandshake.com/emp</a:t>
            </a:r>
          </a:p>
          <a:p>
            <a:pPr marL="1097033" lvl="2" indent="-365678" algn="l">
              <a:lnSpc>
                <a:spcPts val="3556"/>
              </a:lnSpc>
              <a:buFont typeface="Arial"/>
              <a:buChar char="⚬"/>
            </a:pPr>
            <a:r>
              <a:rPr lang="en-US" sz="2540" spc="-157">
                <a:solidFill>
                  <a:srgbClr val="000000"/>
                </a:solidFill>
                <a:latin typeface="Telegraf 1"/>
                <a:ea typeface="Telegraf 1"/>
                <a:cs typeface="Telegraf 1"/>
                <a:sym typeface="Telegraf 1"/>
              </a:rPr>
              <a:t>Log in using your Whitman ID and password.</a:t>
            </a:r>
          </a:p>
          <a:p>
            <a:pPr algn="l">
              <a:lnSpc>
                <a:spcPts val="3556"/>
              </a:lnSpc>
            </a:pPr>
            <a:endParaRPr lang="en-US" sz="2540" spc="-157">
              <a:solidFill>
                <a:srgbClr val="000000"/>
              </a:solidFill>
              <a:latin typeface="Telegraf 1"/>
              <a:ea typeface="Telegraf 1"/>
              <a:cs typeface="Telegraf 1"/>
              <a:sym typeface="Telegraf 1"/>
            </a:endParaRPr>
          </a:p>
          <a:p>
            <a:pPr marL="548517" lvl="1" indent="-274258" algn="l">
              <a:lnSpc>
                <a:spcPts val="3556"/>
              </a:lnSpc>
              <a:buFont typeface="Arial"/>
              <a:buChar char="•"/>
            </a:pPr>
            <a:r>
              <a:rPr lang="en-US" sz="2540" spc="-157">
                <a:solidFill>
                  <a:srgbClr val="000000"/>
                </a:solidFill>
                <a:latin typeface="Telegraf 1"/>
                <a:ea typeface="Telegraf 1"/>
                <a:cs typeface="Telegraf 1"/>
                <a:sym typeface="Telegraf 1"/>
              </a:rPr>
              <a:t>Tour of Handshake &amp; review of employer guides.</a:t>
            </a:r>
          </a:p>
        </p:txBody>
      </p:sp>
      <p:sp>
        <p:nvSpPr>
          <p:cNvPr id="8" name="AutoShape 8"/>
          <p:cNvSpPr/>
          <p:nvPr/>
        </p:nvSpPr>
        <p:spPr>
          <a:xfrm>
            <a:off x="2210699" y="4069111"/>
            <a:ext cx="13844095" cy="0"/>
          </a:xfrm>
          <a:prstGeom prst="line">
            <a:avLst/>
          </a:prstGeom>
          <a:ln w="38100" cap="flat">
            <a:solidFill>
              <a:srgbClr val="FDFDFD"/>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Line Wave Corner"/>
          <p:cNvSpPr/>
          <p:nvPr/>
        </p:nvSpPr>
        <p:spPr>
          <a:xfrm rot="-4947859">
            <a:off x="15516001" y="7334337"/>
            <a:ext cx="3486598" cy="3046415"/>
          </a:xfrm>
          <a:custGeom>
            <a:avLst/>
            <a:gdLst/>
            <a:ahLst/>
            <a:cxnLst/>
            <a:rect l="l" t="t" r="r" b="b"/>
            <a:pathLst>
              <a:path w="3486598" h="3046415">
                <a:moveTo>
                  <a:pt x="0" y="0"/>
                </a:moveTo>
                <a:lnTo>
                  <a:pt x="3486598" y="0"/>
                </a:lnTo>
                <a:lnTo>
                  <a:pt x="3486598" y="3046415"/>
                </a:lnTo>
                <a:lnTo>
                  <a:pt x="0" y="3046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descr="blurred gradient shape"/>
          <p:cNvSpPr/>
          <p:nvPr/>
        </p:nvSpPr>
        <p:spPr>
          <a:xfrm>
            <a:off x="-1030254" y="-2895175"/>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5">
              <a:alphaModFix amt="32999"/>
            </a:blip>
            <a:stretch>
              <a:fillRect t="-3140" b="-3140"/>
            </a:stretch>
          </a:blipFill>
        </p:spPr>
        <p:txBody>
          <a:bodyPr/>
          <a:lstStyle/>
          <a:p>
            <a:endParaRPr lang="en-US"/>
          </a:p>
        </p:txBody>
      </p:sp>
      <p:sp>
        <p:nvSpPr>
          <p:cNvPr id="4" name="Freeform 4" descr="Modern sparkle star element"/>
          <p:cNvSpPr/>
          <p:nvPr/>
        </p:nvSpPr>
        <p:spPr>
          <a:xfrm>
            <a:off x="907123" y="631288"/>
            <a:ext cx="794824" cy="794824"/>
          </a:xfrm>
          <a:custGeom>
            <a:avLst/>
            <a:gdLst/>
            <a:ahLst/>
            <a:cxnLst/>
            <a:rect l="l" t="t" r="r" b="b"/>
            <a:pathLst>
              <a:path w="794824" h="794824">
                <a:moveTo>
                  <a:pt x="0" y="0"/>
                </a:moveTo>
                <a:lnTo>
                  <a:pt x="794824" y="0"/>
                </a:lnTo>
                <a:lnTo>
                  <a:pt x="794824" y="794824"/>
                </a:lnTo>
                <a:lnTo>
                  <a:pt x="0" y="7948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144000" y="1531319"/>
            <a:ext cx="8779402" cy="3017920"/>
          </a:xfrm>
          <a:custGeom>
            <a:avLst/>
            <a:gdLst/>
            <a:ahLst/>
            <a:cxnLst/>
            <a:rect l="l" t="t" r="r" b="b"/>
            <a:pathLst>
              <a:path w="8779402" h="3017920">
                <a:moveTo>
                  <a:pt x="0" y="0"/>
                </a:moveTo>
                <a:lnTo>
                  <a:pt x="8779402" y="0"/>
                </a:lnTo>
                <a:lnTo>
                  <a:pt x="8779402" y="3017919"/>
                </a:lnTo>
                <a:lnTo>
                  <a:pt x="0" y="3017919"/>
                </a:lnTo>
                <a:lnTo>
                  <a:pt x="0" y="0"/>
                </a:lnTo>
                <a:close/>
              </a:path>
            </a:pathLst>
          </a:custGeom>
          <a:blipFill>
            <a:blip r:embed="rId8"/>
            <a:stretch>
              <a:fillRect/>
            </a:stretch>
          </a:blipFill>
        </p:spPr>
        <p:txBody>
          <a:bodyPr/>
          <a:lstStyle/>
          <a:p>
            <a:endParaRPr lang="en-US"/>
          </a:p>
        </p:txBody>
      </p:sp>
      <p:sp>
        <p:nvSpPr>
          <p:cNvPr id="6" name="AutoShape 6"/>
          <p:cNvSpPr/>
          <p:nvPr/>
        </p:nvSpPr>
        <p:spPr>
          <a:xfrm>
            <a:off x="1560058" y="4930851"/>
            <a:ext cx="7167561" cy="9525"/>
          </a:xfrm>
          <a:prstGeom prst="rect">
            <a:avLst/>
          </a:prstGeom>
          <a:solidFill>
            <a:srgbClr val="231F20"/>
          </a:solidFill>
        </p:spPr>
        <p:txBody>
          <a:bodyPr/>
          <a:lstStyle/>
          <a:p>
            <a:endParaRPr lang="en-US"/>
          </a:p>
        </p:txBody>
      </p:sp>
      <p:sp>
        <p:nvSpPr>
          <p:cNvPr id="7" name="TextBox 7"/>
          <p:cNvSpPr txBox="1"/>
          <p:nvPr/>
        </p:nvSpPr>
        <p:spPr>
          <a:xfrm>
            <a:off x="1560058" y="2256945"/>
            <a:ext cx="8115300" cy="2075259"/>
          </a:xfrm>
          <a:prstGeom prst="rect">
            <a:avLst/>
          </a:prstGeom>
        </p:spPr>
        <p:txBody>
          <a:bodyPr lIns="0" tIns="0" rIns="0" bIns="0" rtlCol="0" anchor="t">
            <a:spAutoFit/>
          </a:bodyPr>
          <a:lstStyle/>
          <a:p>
            <a:pPr marL="0" lvl="0" indent="0" algn="l">
              <a:lnSpc>
                <a:spcPts val="8146"/>
              </a:lnSpc>
            </a:pPr>
            <a:r>
              <a:rPr lang="en-US" sz="7406" b="1" spc="-459">
                <a:solidFill>
                  <a:srgbClr val="000000"/>
                </a:solidFill>
                <a:latin typeface="Cinzel Decorative Bold"/>
                <a:ea typeface="Cinzel Decorative Bold"/>
                <a:cs typeface="Cinzel Decorative Bold"/>
                <a:sym typeface="Cinzel Decorative Bold"/>
              </a:rPr>
              <a:t>Review applications</a:t>
            </a:r>
          </a:p>
        </p:txBody>
      </p:sp>
      <p:sp>
        <p:nvSpPr>
          <p:cNvPr id="8" name="TextBox 8"/>
          <p:cNvSpPr txBox="1"/>
          <p:nvPr/>
        </p:nvSpPr>
        <p:spPr>
          <a:xfrm>
            <a:off x="1560058" y="5491360"/>
            <a:ext cx="11503558" cy="736865"/>
          </a:xfrm>
          <a:prstGeom prst="rect">
            <a:avLst/>
          </a:prstGeom>
        </p:spPr>
        <p:txBody>
          <a:bodyPr lIns="0" tIns="0" rIns="0" bIns="0" rtlCol="0" anchor="t">
            <a:spAutoFit/>
          </a:bodyPr>
          <a:lstStyle/>
          <a:p>
            <a:pPr marL="0" lvl="0" indent="0" algn="l">
              <a:lnSpc>
                <a:spcPts val="2964"/>
              </a:lnSpc>
            </a:pPr>
            <a:r>
              <a:rPr lang="en-US" sz="2117" spc="-131">
                <a:solidFill>
                  <a:srgbClr val="000000"/>
                </a:solidFill>
                <a:latin typeface="Cinzel Decorative"/>
                <a:ea typeface="Cinzel Decorative"/>
                <a:cs typeface="Cinzel Decorative"/>
                <a:sym typeface="Cinzel Decorative"/>
              </a:rPr>
              <a:t>determine which students are work study eligible aT myWhitman.edu and prioritize work eligible students.</a:t>
            </a:r>
          </a:p>
        </p:txBody>
      </p:sp>
      <p:sp>
        <p:nvSpPr>
          <p:cNvPr id="9" name="TextBox 9"/>
          <p:cNvSpPr txBox="1"/>
          <p:nvPr/>
        </p:nvSpPr>
        <p:spPr>
          <a:xfrm>
            <a:off x="1560058" y="6802953"/>
            <a:ext cx="8115300" cy="364268"/>
          </a:xfrm>
          <a:prstGeom prst="rect">
            <a:avLst/>
          </a:prstGeom>
        </p:spPr>
        <p:txBody>
          <a:bodyPr lIns="0" tIns="0" rIns="0" bIns="0" rtlCol="0" anchor="t">
            <a:spAutoFit/>
          </a:bodyPr>
          <a:lstStyle/>
          <a:p>
            <a:pPr marL="0" lvl="0" indent="0" algn="l">
              <a:lnSpc>
                <a:spcPts val="3022"/>
              </a:lnSpc>
            </a:pPr>
            <a:r>
              <a:rPr lang="en-US" sz="2158" spc="-133">
                <a:solidFill>
                  <a:srgbClr val="000000"/>
                </a:solidFill>
                <a:latin typeface="Cinzel Decorative"/>
                <a:ea typeface="Cinzel Decorative"/>
                <a:cs typeface="Cinzel Decorative"/>
                <a:sym typeface="Cinzel Decorative"/>
              </a:rPr>
              <a:t>Prioritize first-year students for entry level positions.</a:t>
            </a:r>
          </a:p>
        </p:txBody>
      </p:sp>
      <p:sp>
        <p:nvSpPr>
          <p:cNvPr id="10" name="TextBox 10"/>
          <p:cNvSpPr txBox="1"/>
          <p:nvPr/>
        </p:nvSpPr>
        <p:spPr>
          <a:xfrm>
            <a:off x="1560058" y="7894361"/>
            <a:ext cx="11772661" cy="1888268"/>
          </a:xfrm>
          <a:prstGeom prst="rect">
            <a:avLst/>
          </a:prstGeom>
        </p:spPr>
        <p:txBody>
          <a:bodyPr lIns="0" tIns="0" rIns="0" bIns="0" rtlCol="0" anchor="t">
            <a:spAutoFit/>
          </a:bodyPr>
          <a:lstStyle/>
          <a:p>
            <a:pPr algn="l">
              <a:lnSpc>
                <a:spcPts val="3022"/>
              </a:lnSpc>
            </a:pPr>
            <a:r>
              <a:rPr lang="en-US" sz="2158" spc="-133">
                <a:solidFill>
                  <a:srgbClr val="000000"/>
                </a:solidFill>
                <a:latin typeface="Cinzel Decorative"/>
                <a:ea typeface="Cinzel Decorative"/>
                <a:cs typeface="Cinzel Decorative"/>
                <a:sym typeface="Cinzel Decorative"/>
              </a:rPr>
              <a:t>do an initial screening of applications by using the qualifications &amp; required knowledge, skills &amp; abilities.</a:t>
            </a:r>
          </a:p>
          <a:p>
            <a:pPr algn="l">
              <a:lnSpc>
                <a:spcPts val="3022"/>
              </a:lnSpc>
            </a:pPr>
            <a:endParaRPr lang="en-US" sz="2158" spc="-133">
              <a:solidFill>
                <a:srgbClr val="000000"/>
              </a:solidFill>
              <a:latin typeface="Cinzel Decorative"/>
              <a:ea typeface="Cinzel Decorative"/>
              <a:cs typeface="Cinzel Decorative"/>
              <a:sym typeface="Cinzel Decorative"/>
            </a:endParaRPr>
          </a:p>
          <a:p>
            <a:pPr marL="0" lvl="0" indent="0" algn="l">
              <a:lnSpc>
                <a:spcPts val="3022"/>
              </a:lnSpc>
            </a:pPr>
            <a:r>
              <a:rPr lang="en-US" sz="2158" spc="-133">
                <a:solidFill>
                  <a:srgbClr val="000000"/>
                </a:solidFill>
                <a:latin typeface="Cinzel Decorative"/>
                <a:ea typeface="Cinzel Decorative"/>
                <a:cs typeface="Cinzel Decorative"/>
                <a:sym typeface="Cinzel Decorative"/>
              </a:rPr>
              <a:t>If too many applicants remain, narrow the pool by asking students to verify that they can work during the hours you need.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Monoline Sparkle Design Element"/>
          <p:cNvSpPr/>
          <p:nvPr/>
        </p:nvSpPr>
        <p:spPr>
          <a:xfrm rot="-10800000">
            <a:off x="13809749" y="111038"/>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2234155" y="688557"/>
            <a:ext cx="15025145" cy="8909886"/>
            <a:chOff x="0" y="0"/>
            <a:chExt cx="20033526" cy="11879848"/>
          </a:xfrm>
        </p:grpSpPr>
        <p:sp>
          <p:nvSpPr>
            <p:cNvPr id="5" name="TextBox 5"/>
            <p:cNvSpPr txBox="1"/>
            <p:nvPr/>
          </p:nvSpPr>
          <p:spPr>
            <a:xfrm>
              <a:off x="0" y="2549558"/>
              <a:ext cx="20033526" cy="9330290"/>
            </a:xfrm>
            <a:prstGeom prst="rect">
              <a:avLst/>
            </a:prstGeom>
          </p:spPr>
          <p:txBody>
            <a:bodyPr lIns="0" tIns="0" rIns="0" bIns="0" rtlCol="0" anchor="t">
              <a:spAutoFit/>
            </a:bodyPr>
            <a:lstStyle/>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Prepare interview questions ahead of time that will help you measure how well applicants demonstrate they possess the skills, abilities &amp; knowledge you indicate in the position description.</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Never ask questions related to a candidate’s age, race/ethnicity, national origin, citizenship, religion, sex, gender identity/expression, sexual orientation, health,  pregnancy status, etc.</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Consider providing candidates some questions ahead of time.</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Ask all candidates the same questions and provide a consistent experience.</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Involve at least one other staff/faculty member in the interview where possible.</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Use a rubric to evaluate candidates.</a:t>
              </a:r>
            </a:p>
            <a:p>
              <a:pPr algn="l">
                <a:lnSpc>
                  <a:spcPts val="3748"/>
                </a:lnSpc>
                <a:spcBef>
                  <a:spcPct val="0"/>
                </a:spcBef>
              </a:pPr>
              <a:endParaRPr lang="en-US" sz="2677" spc="-166">
                <a:solidFill>
                  <a:srgbClr val="000000"/>
                </a:solidFill>
                <a:latin typeface="Telegraf 1"/>
                <a:ea typeface="Telegraf 1"/>
                <a:cs typeface="Telegraf 1"/>
                <a:sym typeface="Telegraf 1"/>
              </a:endParaRPr>
            </a:p>
            <a:p>
              <a:pPr marL="578077" lvl="1" indent="-289039" algn="l">
                <a:lnSpc>
                  <a:spcPts val="3748"/>
                </a:lnSpc>
                <a:spcBef>
                  <a:spcPct val="0"/>
                </a:spcBef>
                <a:buFont typeface="Arial"/>
                <a:buChar char="•"/>
              </a:pPr>
              <a:r>
                <a:rPr lang="en-US" sz="2677" spc="-166">
                  <a:solidFill>
                    <a:srgbClr val="000000"/>
                  </a:solidFill>
                  <a:latin typeface="Telegraf 1"/>
                  <a:ea typeface="Telegraf 1"/>
                  <a:cs typeface="Telegraf 1"/>
                  <a:sym typeface="Telegraf 1"/>
                </a:rPr>
                <a:t>Solicit feedback from everyone involved.</a:t>
              </a:r>
            </a:p>
          </p:txBody>
        </p:sp>
        <p:sp>
          <p:nvSpPr>
            <p:cNvPr id="6" name="TextBox 6"/>
            <p:cNvSpPr txBox="1"/>
            <p:nvPr/>
          </p:nvSpPr>
          <p:spPr>
            <a:xfrm>
              <a:off x="0" y="171450"/>
              <a:ext cx="20033526" cy="1567969"/>
            </a:xfrm>
            <a:prstGeom prst="rect">
              <a:avLst/>
            </a:prstGeom>
          </p:spPr>
          <p:txBody>
            <a:bodyPr lIns="0" tIns="0" rIns="0" bIns="0" rtlCol="0" anchor="t">
              <a:spAutoFit/>
            </a:bodyPr>
            <a:lstStyle/>
            <a:p>
              <a:pPr marL="0" lvl="0" indent="0" algn="l">
                <a:lnSpc>
                  <a:spcPts val="8609"/>
                </a:lnSpc>
              </a:pPr>
              <a:r>
                <a:rPr lang="en-US" sz="8609" b="1" spc="-533">
                  <a:solidFill>
                    <a:srgbClr val="000000"/>
                  </a:solidFill>
                  <a:latin typeface="Cinzel Decorative Bold"/>
                  <a:ea typeface="Cinzel Decorative Bold"/>
                  <a:cs typeface="Cinzel Decorative Bold"/>
                  <a:sym typeface="Cinzel Decorative Bold"/>
                </a:rPr>
                <a:t>interview applicants</a:t>
              </a:r>
            </a:p>
          </p:txBody>
        </p:sp>
      </p:grpSp>
      <p:sp>
        <p:nvSpPr>
          <p:cNvPr id="7" name="Freeform 7"/>
          <p:cNvSpPr/>
          <p:nvPr/>
        </p:nvSpPr>
        <p:spPr>
          <a:xfrm>
            <a:off x="1266626" y="3777249"/>
            <a:ext cx="1367991" cy="2732501"/>
          </a:xfrm>
          <a:custGeom>
            <a:avLst/>
            <a:gdLst/>
            <a:ahLst/>
            <a:cxnLst/>
            <a:rect l="l" t="t" r="r" b="b"/>
            <a:pathLst>
              <a:path w="1367991" h="2732501">
                <a:moveTo>
                  <a:pt x="0" y="0"/>
                </a:moveTo>
                <a:lnTo>
                  <a:pt x="1367991" y="0"/>
                </a:lnTo>
                <a:lnTo>
                  <a:pt x="1367991" y="2732502"/>
                </a:lnTo>
                <a:lnTo>
                  <a:pt x="0" y="27325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TextBox 3"/>
          <p:cNvSpPr txBox="1"/>
          <p:nvPr/>
        </p:nvSpPr>
        <p:spPr>
          <a:xfrm>
            <a:off x="1756406" y="1185204"/>
            <a:ext cx="10634768" cy="2464084"/>
          </a:xfrm>
          <a:prstGeom prst="rect">
            <a:avLst/>
          </a:prstGeom>
        </p:spPr>
        <p:txBody>
          <a:bodyPr lIns="0" tIns="0" rIns="0" bIns="0" rtlCol="0" anchor="t">
            <a:spAutoFit/>
          </a:bodyPr>
          <a:lstStyle/>
          <a:p>
            <a:pPr marL="0" lvl="0" indent="0" algn="l">
              <a:lnSpc>
                <a:spcPts val="9649"/>
              </a:lnSpc>
            </a:pPr>
            <a:r>
              <a:rPr lang="en-US" sz="8772" b="1" spc="614">
                <a:solidFill>
                  <a:srgbClr val="000000"/>
                </a:solidFill>
                <a:latin typeface="Cinzel Decorative Bold"/>
                <a:ea typeface="Cinzel Decorative Bold"/>
                <a:cs typeface="Cinzel Decorative Bold"/>
                <a:sym typeface="Cinzel Decorative Bold"/>
              </a:rPr>
              <a:t>Close out the posting</a:t>
            </a:r>
          </a:p>
        </p:txBody>
      </p:sp>
      <p:grpSp>
        <p:nvGrpSpPr>
          <p:cNvPr id="4" name="Group 4"/>
          <p:cNvGrpSpPr/>
          <p:nvPr/>
        </p:nvGrpSpPr>
        <p:grpSpPr>
          <a:xfrm>
            <a:off x="6997728" y="4380808"/>
            <a:ext cx="10223470" cy="596684"/>
            <a:chOff x="0" y="-28575"/>
            <a:chExt cx="13631294" cy="795578"/>
          </a:xfrm>
        </p:grpSpPr>
        <p:sp>
          <p:nvSpPr>
            <p:cNvPr id="5" name="TextBox 5"/>
            <p:cNvSpPr txBox="1"/>
            <p:nvPr/>
          </p:nvSpPr>
          <p:spPr>
            <a:xfrm>
              <a:off x="870609" y="-28575"/>
              <a:ext cx="12760685" cy="530060"/>
            </a:xfrm>
            <a:prstGeom prst="rect">
              <a:avLst/>
            </a:prstGeom>
          </p:spPr>
          <p:txBody>
            <a:bodyPr wrap="square" lIns="0" tIns="0" rIns="0" bIns="0" rtlCol="0" anchor="t">
              <a:spAutoFit/>
            </a:bodyPr>
            <a:lstStyle/>
            <a:p>
              <a:pPr marL="0" lvl="0" indent="0" algn="l">
                <a:lnSpc>
                  <a:spcPts val="3119"/>
                </a:lnSpc>
              </a:pPr>
              <a:r>
                <a:rPr lang="en-US" sz="2399" b="1" spc="167" dirty="0">
                  <a:solidFill>
                    <a:srgbClr val="000000"/>
                  </a:solidFill>
                  <a:latin typeface="Cinzel Decorative Bold"/>
                  <a:ea typeface="Cinzel Decorative Bold"/>
                  <a:cs typeface="Cinzel Decorative Bold"/>
                  <a:sym typeface="Cinzel Decorative Bold"/>
                </a:rPr>
                <a:t>make an offer and include the hourly wage.</a:t>
              </a:r>
            </a:p>
          </p:txBody>
        </p:sp>
        <p:sp>
          <p:nvSpPr>
            <p:cNvPr id="6" name="Freeform 6"/>
            <p:cNvSpPr/>
            <p:nvPr/>
          </p:nvSpPr>
          <p:spPr>
            <a:xfrm>
              <a:off x="0" y="233658"/>
              <a:ext cx="533345" cy="533345"/>
            </a:xfrm>
            <a:custGeom>
              <a:avLst/>
              <a:gdLst/>
              <a:ahLst/>
              <a:cxnLst/>
              <a:rect l="l" t="t" r="r" b="b"/>
              <a:pathLst>
                <a:path w="533345" h="533345">
                  <a:moveTo>
                    <a:pt x="0" y="0"/>
                  </a:moveTo>
                  <a:lnTo>
                    <a:pt x="533345" y="0"/>
                  </a:lnTo>
                  <a:lnTo>
                    <a:pt x="533345" y="533345"/>
                  </a:lnTo>
                  <a:lnTo>
                    <a:pt x="0" y="533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7" name="Group 7"/>
          <p:cNvGrpSpPr/>
          <p:nvPr/>
        </p:nvGrpSpPr>
        <p:grpSpPr>
          <a:xfrm>
            <a:off x="6863176" y="5755072"/>
            <a:ext cx="10739024" cy="1140984"/>
            <a:chOff x="0" y="0"/>
            <a:chExt cx="10080978" cy="1521312"/>
          </a:xfrm>
        </p:grpSpPr>
        <p:sp>
          <p:nvSpPr>
            <p:cNvPr id="8" name="TextBox 8"/>
            <p:cNvSpPr txBox="1"/>
            <p:nvPr/>
          </p:nvSpPr>
          <p:spPr>
            <a:xfrm>
              <a:off x="870611" y="-28575"/>
              <a:ext cx="9210366" cy="1549887"/>
            </a:xfrm>
            <a:prstGeom prst="rect">
              <a:avLst/>
            </a:prstGeom>
          </p:spPr>
          <p:txBody>
            <a:bodyPr lIns="0" tIns="0" rIns="0" bIns="0" rtlCol="0" anchor="t">
              <a:spAutoFit/>
            </a:bodyPr>
            <a:lstStyle/>
            <a:p>
              <a:pPr marL="0" lvl="0" indent="0" algn="l">
                <a:lnSpc>
                  <a:spcPts val="3119"/>
                </a:lnSpc>
              </a:pPr>
              <a:r>
                <a:rPr lang="en-US" sz="2399" b="1" spc="167" dirty="0">
                  <a:solidFill>
                    <a:srgbClr val="000000"/>
                  </a:solidFill>
                  <a:latin typeface="Cinzel Decorative Bold"/>
                  <a:ea typeface="Cinzel Decorative Bold"/>
                  <a:cs typeface="Cinzel Decorative Bold"/>
                  <a:sym typeface="Cinzel Decorative Bold"/>
                </a:rPr>
                <a:t>if the student will be working with minors, work with HR to facilitate a background check.</a:t>
              </a:r>
            </a:p>
          </p:txBody>
        </p:sp>
        <p:sp>
          <p:nvSpPr>
            <p:cNvPr id="9" name="Freeform 9"/>
            <p:cNvSpPr/>
            <p:nvPr/>
          </p:nvSpPr>
          <p:spPr>
            <a:xfrm>
              <a:off x="0" y="456984"/>
              <a:ext cx="533345" cy="533345"/>
            </a:xfrm>
            <a:custGeom>
              <a:avLst/>
              <a:gdLst/>
              <a:ahLst/>
              <a:cxnLst/>
              <a:rect l="l" t="t" r="r" b="b"/>
              <a:pathLst>
                <a:path w="533345" h="533345">
                  <a:moveTo>
                    <a:pt x="0" y="0"/>
                  </a:moveTo>
                  <a:lnTo>
                    <a:pt x="533345" y="0"/>
                  </a:lnTo>
                  <a:lnTo>
                    <a:pt x="533345" y="533344"/>
                  </a:lnTo>
                  <a:lnTo>
                    <a:pt x="0" y="5333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0" name="Group 10"/>
          <p:cNvGrpSpPr/>
          <p:nvPr/>
        </p:nvGrpSpPr>
        <p:grpSpPr>
          <a:xfrm>
            <a:off x="6997728" y="7315037"/>
            <a:ext cx="10223472" cy="1590179"/>
            <a:chOff x="0" y="-28575"/>
            <a:chExt cx="13631297" cy="2120239"/>
          </a:xfrm>
        </p:grpSpPr>
        <p:sp>
          <p:nvSpPr>
            <p:cNvPr id="11" name="TextBox 11"/>
            <p:cNvSpPr txBox="1"/>
            <p:nvPr/>
          </p:nvSpPr>
          <p:spPr>
            <a:xfrm>
              <a:off x="870611" y="-28575"/>
              <a:ext cx="12760686" cy="2120239"/>
            </a:xfrm>
            <a:prstGeom prst="rect">
              <a:avLst/>
            </a:prstGeom>
          </p:spPr>
          <p:txBody>
            <a:bodyPr wrap="square" lIns="0" tIns="0" rIns="0" bIns="0" rtlCol="0" anchor="t">
              <a:spAutoFit/>
            </a:bodyPr>
            <a:lstStyle/>
            <a:p>
              <a:pPr marL="0" lvl="0" indent="0" algn="l">
                <a:lnSpc>
                  <a:spcPts val="3132"/>
                </a:lnSpc>
              </a:pPr>
              <a:r>
                <a:rPr lang="en-US" sz="2409" b="1" spc="168" dirty="0">
                  <a:solidFill>
                    <a:srgbClr val="000000"/>
                  </a:solidFill>
                  <a:latin typeface="Cinzel Decorative Bold"/>
                  <a:ea typeface="Cinzel Decorative Bold"/>
                  <a:cs typeface="Cinzel Decorative Bold"/>
                  <a:sym typeface="Cinzel Decorative Bold"/>
                </a:rPr>
                <a:t>notify all students who applied for the position that you appreciate their time in the process, </a:t>
              </a:r>
              <a:r>
                <a:rPr lang="en-US" sz="2409" b="1" spc="168" dirty="0" err="1">
                  <a:solidFill>
                    <a:srgbClr val="000000"/>
                  </a:solidFill>
                  <a:latin typeface="Cinzel Decorative Bold"/>
                  <a:ea typeface="Cinzel Decorative Bold"/>
                  <a:cs typeface="Cinzel Decorative Bold"/>
                  <a:sym typeface="Cinzel Decorative Bold"/>
                </a:rPr>
                <a:t>aND</a:t>
              </a:r>
              <a:r>
                <a:rPr lang="en-US" sz="2409" b="1" spc="168" dirty="0">
                  <a:solidFill>
                    <a:srgbClr val="000000"/>
                  </a:solidFill>
                  <a:latin typeface="Cinzel Decorative Bold"/>
                  <a:ea typeface="Cinzel Decorative Bold"/>
                  <a:cs typeface="Cinzel Decorative Bold"/>
                  <a:sym typeface="Cinzel Decorative Bold"/>
                </a:rPr>
                <a:t> share that you offered the job to someone else.</a:t>
              </a:r>
            </a:p>
          </p:txBody>
        </p:sp>
        <p:sp>
          <p:nvSpPr>
            <p:cNvPr id="12" name="Freeform 12"/>
            <p:cNvSpPr/>
            <p:nvPr/>
          </p:nvSpPr>
          <p:spPr>
            <a:xfrm>
              <a:off x="0" y="1014549"/>
              <a:ext cx="533345" cy="533345"/>
            </a:xfrm>
            <a:custGeom>
              <a:avLst/>
              <a:gdLst/>
              <a:ahLst/>
              <a:cxnLst/>
              <a:rect l="l" t="t" r="r" b="b"/>
              <a:pathLst>
                <a:path w="533345" h="533345">
                  <a:moveTo>
                    <a:pt x="0" y="0"/>
                  </a:moveTo>
                  <a:lnTo>
                    <a:pt x="533345" y="0"/>
                  </a:lnTo>
                  <a:lnTo>
                    <a:pt x="533345" y="533345"/>
                  </a:lnTo>
                  <a:lnTo>
                    <a:pt x="0" y="533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3" name="Group 13"/>
          <p:cNvGrpSpPr/>
          <p:nvPr/>
        </p:nvGrpSpPr>
        <p:grpSpPr>
          <a:xfrm>
            <a:off x="6997728" y="9629775"/>
            <a:ext cx="7560733" cy="400009"/>
            <a:chOff x="0" y="0"/>
            <a:chExt cx="10080978" cy="533345"/>
          </a:xfrm>
        </p:grpSpPr>
        <p:sp>
          <p:nvSpPr>
            <p:cNvPr id="14" name="TextBox 14"/>
            <p:cNvSpPr txBox="1"/>
            <p:nvPr/>
          </p:nvSpPr>
          <p:spPr>
            <a:xfrm>
              <a:off x="870611" y="-1908"/>
              <a:ext cx="9210366" cy="508586"/>
            </a:xfrm>
            <a:prstGeom prst="rect">
              <a:avLst/>
            </a:prstGeom>
          </p:spPr>
          <p:txBody>
            <a:bodyPr lIns="0" tIns="0" rIns="0" bIns="0" rtlCol="0" anchor="t">
              <a:spAutoFit/>
            </a:bodyPr>
            <a:lstStyle/>
            <a:p>
              <a:pPr marL="0" lvl="0" indent="0" algn="l">
                <a:lnSpc>
                  <a:spcPts val="3119"/>
                </a:lnSpc>
              </a:pPr>
              <a:r>
                <a:rPr lang="en-US" sz="2399" b="1" spc="167" dirty="0">
                  <a:solidFill>
                    <a:srgbClr val="000000"/>
                  </a:solidFill>
                  <a:latin typeface="Cinzel Decorative Bold"/>
                  <a:ea typeface="Cinzel Decorative Bold"/>
                  <a:cs typeface="Cinzel Decorative Bold"/>
                  <a:sym typeface="Cinzel Decorative Bold"/>
                </a:rPr>
                <a:t>close the position in handshake.</a:t>
              </a:r>
            </a:p>
          </p:txBody>
        </p:sp>
        <p:sp>
          <p:nvSpPr>
            <p:cNvPr id="15" name="Freeform 15"/>
            <p:cNvSpPr/>
            <p:nvPr/>
          </p:nvSpPr>
          <p:spPr>
            <a:xfrm>
              <a:off x="0" y="0"/>
              <a:ext cx="533345" cy="533345"/>
            </a:xfrm>
            <a:custGeom>
              <a:avLst/>
              <a:gdLst/>
              <a:ahLst/>
              <a:cxnLst/>
              <a:rect l="l" t="t" r="r" b="b"/>
              <a:pathLst>
                <a:path w="533345" h="533345">
                  <a:moveTo>
                    <a:pt x="0" y="0"/>
                  </a:moveTo>
                  <a:lnTo>
                    <a:pt x="533345" y="0"/>
                  </a:lnTo>
                  <a:lnTo>
                    <a:pt x="533345" y="533345"/>
                  </a:lnTo>
                  <a:lnTo>
                    <a:pt x="0" y="533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sp>
        <p:nvSpPr>
          <p:cNvPr id="16" name="Freeform 16"/>
          <p:cNvSpPr/>
          <p:nvPr/>
        </p:nvSpPr>
        <p:spPr>
          <a:xfrm>
            <a:off x="14020648" y="2819587"/>
            <a:ext cx="537813" cy="237616"/>
          </a:xfrm>
          <a:custGeom>
            <a:avLst/>
            <a:gdLst/>
            <a:ahLst/>
            <a:cxnLst/>
            <a:rect l="l" t="t" r="r" b="b"/>
            <a:pathLst>
              <a:path w="537813" h="237616">
                <a:moveTo>
                  <a:pt x="0" y="0"/>
                </a:moveTo>
                <a:lnTo>
                  <a:pt x="537813" y="0"/>
                </a:lnTo>
                <a:lnTo>
                  <a:pt x="537813" y="237616"/>
                </a:lnTo>
                <a:lnTo>
                  <a:pt x="0" y="2376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AutoShape 17"/>
          <p:cNvSpPr/>
          <p:nvPr/>
        </p:nvSpPr>
        <p:spPr>
          <a:xfrm>
            <a:off x="6997728" y="4242152"/>
            <a:ext cx="7560733" cy="0"/>
          </a:xfrm>
          <a:prstGeom prst="line">
            <a:avLst/>
          </a:prstGeom>
          <a:ln w="9525" cap="rnd">
            <a:solidFill>
              <a:srgbClr val="FDFDFD"/>
            </a:solidFill>
            <a:prstDash val="solid"/>
            <a:headEnd type="none" w="sm" len="sm"/>
            <a:tailEnd type="none" w="sm" len="sm"/>
          </a:ln>
        </p:spPr>
        <p:txBody>
          <a:bodyPr/>
          <a:lstStyle/>
          <a:p>
            <a:endParaRPr lang="en-US"/>
          </a:p>
        </p:txBody>
      </p:sp>
      <p:sp>
        <p:nvSpPr>
          <p:cNvPr id="18" name="AutoShape 18"/>
          <p:cNvSpPr/>
          <p:nvPr/>
        </p:nvSpPr>
        <p:spPr>
          <a:xfrm>
            <a:off x="6997728" y="5309897"/>
            <a:ext cx="7560733" cy="0"/>
          </a:xfrm>
          <a:prstGeom prst="line">
            <a:avLst/>
          </a:prstGeom>
          <a:ln w="9525" cap="rnd">
            <a:solidFill>
              <a:srgbClr val="FDFDFD"/>
            </a:solidFill>
            <a:prstDash val="solid"/>
            <a:headEnd type="none" w="sm" len="sm"/>
            <a:tailEnd type="none" w="sm" len="sm"/>
          </a:ln>
        </p:spPr>
        <p:txBody>
          <a:bodyPr/>
          <a:lstStyle/>
          <a:p>
            <a:endParaRPr lang="en-US"/>
          </a:p>
        </p:txBody>
      </p:sp>
      <p:sp>
        <p:nvSpPr>
          <p:cNvPr id="19" name="AutoShape 19"/>
          <p:cNvSpPr/>
          <p:nvPr/>
        </p:nvSpPr>
        <p:spPr>
          <a:xfrm>
            <a:off x="7073790" y="7179305"/>
            <a:ext cx="7560733" cy="0"/>
          </a:xfrm>
          <a:prstGeom prst="line">
            <a:avLst/>
          </a:prstGeom>
          <a:ln w="9525" cap="rnd">
            <a:solidFill>
              <a:srgbClr val="FDFDFD"/>
            </a:solidFill>
            <a:prstDash val="solid"/>
            <a:headEnd type="none" w="sm" len="sm"/>
            <a:tailEnd type="none" w="sm" len="sm"/>
          </a:ln>
        </p:spPr>
        <p:txBody>
          <a:bodyPr/>
          <a:lstStyle/>
          <a:p>
            <a:endParaRPr lang="en-US"/>
          </a:p>
        </p:txBody>
      </p:sp>
      <p:sp>
        <p:nvSpPr>
          <p:cNvPr id="20" name="AutoShape 20"/>
          <p:cNvSpPr/>
          <p:nvPr/>
        </p:nvSpPr>
        <p:spPr>
          <a:xfrm>
            <a:off x="7073790" y="9415462"/>
            <a:ext cx="7560733" cy="0"/>
          </a:xfrm>
          <a:prstGeom prst="line">
            <a:avLst/>
          </a:prstGeom>
          <a:ln w="9525" cap="rnd">
            <a:solidFill>
              <a:srgbClr val="FDFDFD"/>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a:off x="-3383419" y="-3222351"/>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Y2K Aesthetic Elements"/>
          <p:cNvSpPr/>
          <p:nvPr/>
        </p:nvSpPr>
        <p:spPr>
          <a:xfrm rot="5400000">
            <a:off x="14586896" y="726124"/>
            <a:ext cx="5344807" cy="828445"/>
          </a:xfrm>
          <a:custGeom>
            <a:avLst/>
            <a:gdLst/>
            <a:ahLst/>
            <a:cxnLst/>
            <a:rect l="l" t="t" r="r" b="b"/>
            <a:pathLst>
              <a:path w="5344807" h="828445">
                <a:moveTo>
                  <a:pt x="0" y="0"/>
                </a:moveTo>
                <a:lnTo>
                  <a:pt x="5344808" y="0"/>
                </a:lnTo>
                <a:lnTo>
                  <a:pt x="5344808" y="828445"/>
                </a:lnTo>
                <a:lnTo>
                  <a:pt x="0" y="828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descr="Line star y2k"/>
          <p:cNvSpPr/>
          <p:nvPr/>
        </p:nvSpPr>
        <p:spPr>
          <a:xfrm>
            <a:off x="-657131" y="8433629"/>
            <a:ext cx="5286429" cy="1044070"/>
          </a:xfrm>
          <a:custGeom>
            <a:avLst/>
            <a:gdLst/>
            <a:ahLst/>
            <a:cxnLst/>
            <a:rect l="l" t="t" r="r" b="b"/>
            <a:pathLst>
              <a:path w="5286429" h="1044070">
                <a:moveTo>
                  <a:pt x="0" y="0"/>
                </a:moveTo>
                <a:lnTo>
                  <a:pt x="5286430" y="0"/>
                </a:lnTo>
                <a:lnTo>
                  <a:pt x="5286430" y="1044070"/>
                </a:lnTo>
                <a:lnTo>
                  <a:pt x="0" y="10440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340655" y="3138854"/>
            <a:ext cx="16230600" cy="4009292"/>
            <a:chOff x="0" y="0"/>
            <a:chExt cx="3774616" cy="932408"/>
          </a:xfrm>
        </p:grpSpPr>
        <p:sp>
          <p:nvSpPr>
            <p:cNvPr id="6" name="Freeform 6"/>
            <p:cNvSpPr/>
            <p:nvPr/>
          </p:nvSpPr>
          <p:spPr>
            <a:xfrm>
              <a:off x="0" y="0"/>
              <a:ext cx="3774617" cy="932408"/>
            </a:xfrm>
            <a:custGeom>
              <a:avLst/>
              <a:gdLst/>
              <a:ahLst/>
              <a:cxnLst/>
              <a:rect l="l" t="t" r="r" b="b"/>
              <a:pathLst>
                <a:path w="3774617" h="932408">
                  <a:moveTo>
                    <a:pt x="0" y="0"/>
                  </a:moveTo>
                  <a:lnTo>
                    <a:pt x="3774617" y="0"/>
                  </a:lnTo>
                  <a:lnTo>
                    <a:pt x="3774617" y="932408"/>
                  </a:lnTo>
                  <a:lnTo>
                    <a:pt x="0" y="932408"/>
                  </a:lnTo>
                  <a:close/>
                </a:path>
              </a:pathLst>
            </a:custGeom>
            <a:solidFill>
              <a:srgbClr val="FDFDFD"/>
            </a:solidFill>
          </p:spPr>
          <p:txBody>
            <a:bodyPr/>
            <a:lstStyle/>
            <a:p>
              <a:endParaRPr lang="en-US"/>
            </a:p>
          </p:txBody>
        </p:sp>
      </p:grpSp>
      <p:grpSp>
        <p:nvGrpSpPr>
          <p:cNvPr id="7" name="Group 7"/>
          <p:cNvGrpSpPr/>
          <p:nvPr/>
        </p:nvGrpSpPr>
        <p:grpSpPr>
          <a:xfrm>
            <a:off x="4374718" y="4734048"/>
            <a:ext cx="11350976" cy="976873"/>
            <a:chOff x="0" y="0"/>
            <a:chExt cx="15134634" cy="1302497"/>
          </a:xfrm>
        </p:grpSpPr>
        <p:sp>
          <p:nvSpPr>
            <p:cNvPr id="8" name="TextBox 8"/>
            <p:cNvSpPr txBox="1"/>
            <p:nvPr/>
          </p:nvSpPr>
          <p:spPr>
            <a:xfrm>
              <a:off x="0" y="-66675"/>
              <a:ext cx="15134634" cy="784479"/>
            </a:xfrm>
            <a:prstGeom prst="rect">
              <a:avLst/>
            </a:prstGeom>
          </p:spPr>
          <p:txBody>
            <a:bodyPr lIns="0" tIns="0" rIns="0" bIns="0" rtlCol="0" anchor="t">
              <a:spAutoFit/>
            </a:bodyPr>
            <a:lstStyle/>
            <a:p>
              <a:pPr marL="0" lvl="0" indent="0" algn="ctr">
                <a:lnSpc>
                  <a:spcPts val="4977"/>
                </a:lnSpc>
                <a:spcBef>
                  <a:spcPct val="0"/>
                </a:spcBef>
              </a:pPr>
              <a:r>
                <a:rPr lang="en-US" sz="3555" b="1" u="none" spc="-220">
                  <a:solidFill>
                    <a:srgbClr val="000000"/>
                  </a:solidFill>
                  <a:latin typeface="Cinzel Decorative Bold"/>
                  <a:ea typeface="Cinzel Decorative Bold"/>
                  <a:cs typeface="Cinzel Decorative Bold"/>
                  <a:sym typeface="Cinzel Decorative Bold"/>
                </a:rPr>
                <a:t>Congratulations, you hired a student!</a:t>
              </a:r>
            </a:p>
          </p:txBody>
        </p:sp>
        <p:sp>
          <p:nvSpPr>
            <p:cNvPr id="9" name="TextBox 9"/>
            <p:cNvSpPr txBox="1"/>
            <p:nvPr/>
          </p:nvSpPr>
          <p:spPr>
            <a:xfrm>
              <a:off x="0" y="779651"/>
              <a:ext cx="15134634" cy="522846"/>
            </a:xfrm>
            <a:prstGeom prst="rect">
              <a:avLst/>
            </a:prstGeom>
          </p:spPr>
          <p:txBody>
            <a:bodyPr lIns="0" tIns="0" rIns="0" bIns="0" rtlCol="0" anchor="t">
              <a:spAutoFit/>
            </a:bodyPr>
            <a:lstStyle/>
            <a:p>
              <a:pPr marL="0" lvl="0" indent="0" algn="ctr">
                <a:lnSpc>
                  <a:spcPts val="3185"/>
                </a:lnSpc>
              </a:pPr>
              <a:r>
                <a:rPr lang="en-US" sz="2227" spc="-138">
                  <a:solidFill>
                    <a:srgbClr val="000000"/>
                  </a:solidFill>
                  <a:latin typeface="Telegraf 2"/>
                  <a:ea typeface="Telegraf 2"/>
                  <a:cs typeface="Telegraf 2"/>
                  <a:sym typeface="Telegraf 2"/>
                </a:rPr>
                <a:t>What’s next?</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AutoShape 3"/>
          <p:cNvSpPr/>
          <p:nvPr/>
        </p:nvSpPr>
        <p:spPr>
          <a:xfrm>
            <a:off x="7915225" y="1552525"/>
            <a:ext cx="9625038" cy="7967688"/>
          </a:xfrm>
          <a:prstGeom prst="rect">
            <a:avLst/>
          </a:prstGeom>
          <a:solidFill>
            <a:srgbClr val="E8F2F5"/>
          </a:solidFill>
        </p:spPr>
        <p:txBody>
          <a:bodyPr/>
          <a:lstStyle/>
          <a:p>
            <a:endParaRPr lang="en-US"/>
          </a:p>
        </p:txBody>
      </p:sp>
      <p:sp>
        <p:nvSpPr>
          <p:cNvPr id="4" name="AutoShape 4"/>
          <p:cNvSpPr/>
          <p:nvPr/>
        </p:nvSpPr>
        <p:spPr>
          <a:xfrm>
            <a:off x="7634262" y="1290612"/>
            <a:ext cx="9620775" cy="7967688"/>
          </a:xfrm>
          <a:prstGeom prst="rect">
            <a:avLst/>
          </a:prstGeom>
          <a:solidFill>
            <a:srgbClr val="C6DCE8"/>
          </a:solidFill>
        </p:spPr>
        <p:txBody>
          <a:bodyPr/>
          <a:lstStyle/>
          <a:p>
            <a:endParaRPr lang="en-US"/>
          </a:p>
        </p:txBody>
      </p:sp>
      <p:sp>
        <p:nvSpPr>
          <p:cNvPr id="5" name="Freeform 5"/>
          <p:cNvSpPr/>
          <p:nvPr/>
        </p:nvSpPr>
        <p:spPr>
          <a:xfrm>
            <a:off x="10820172" y="3347905"/>
            <a:ext cx="1992950" cy="288978"/>
          </a:xfrm>
          <a:custGeom>
            <a:avLst/>
            <a:gdLst/>
            <a:ahLst/>
            <a:cxnLst/>
            <a:rect l="l" t="t" r="r" b="b"/>
            <a:pathLst>
              <a:path w="1992950" h="288978">
                <a:moveTo>
                  <a:pt x="0" y="0"/>
                </a:moveTo>
                <a:lnTo>
                  <a:pt x="1992949" y="0"/>
                </a:lnTo>
                <a:lnTo>
                  <a:pt x="1992949" y="288978"/>
                </a:lnTo>
                <a:lnTo>
                  <a:pt x="0" y="288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7634262" y="1195362"/>
            <a:ext cx="8364768" cy="1531716"/>
          </a:xfrm>
          <a:prstGeom prst="rect">
            <a:avLst/>
          </a:prstGeom>
        </p:spPr>
        <p:txBody>
          <a:bodyPr lIns="0" tIns="0" rIns="0" bIns="0" rtlCol="0" anchor="t">
            <a:spAutoFit/>
          </a:bodyPr>
          <a:lstStyle/>
          <a:p>
            <a:pPr marL="0" lvl="0" indent="0" algn="l">
              <a:lnSpc>
                <a:spcPts val="3975"/>
              </a:lnSpc>
            </a:pPr>
            <a:r>
              <a:rPr lang="en-US" sz="2799" spc="-173" dirty="0">
                <a:solidFill>
                  <a:srgbClr val="000000"/>
                </a:solidFill>
                <a:latin typeface="Telegraf 1"/>
                <a:ea typeface="Telegraf 1"/>
                <a:cs typeface="Telegraf 1"/>
                <a:sym typeface="Telegraf 1"/>
              </a:rPr>
              <a:t>Students must come to Human Resources to complete three required forms before they begin work </a:t>
            </a:r>
            <a:br>
              <a:rPr lang="en-US" sz="2799" spc="-173" dirty="0">
                <a:solidFill>
                  <a:srgbClr val="000000"/>
                </a:solidFill>
                <a:latin typeface="Telegraf 1"/>
                <a:ea typeface="Telegraf 1"/>
                <a:cs typeface="Telegraf 1"/>
                <a:sym typeface="Telegraf 1"/>
              </a:rPr>
            </a:br>
            <a:r>
              <a:rPr lang="en-US" sz="2799" spc="-173" dirty="0">
                <a:solidFill>
                  <a:srgbClr val="000000"/>
                </a:solidFill>
                <a:latin typeface="Telegraf 1"/>
                <a:ea typeface="Telegraf 1"/>
                <a:cs typeface="Telegraf 1"/>
                <a:sym typeface="Telegraf 1"/>
              </a:rPr>
              <a:t>(I9, W4 &amp; Direct Deposit).</a:t>
            </a:r>
          </a:p>
        </p:txBody>
      </p:sp>
      <p:sp>
        <p:nvSpPr>
          <p:cNvPr id="7" name="TextBox 7"/>
          <p:cNvSpPr txBox="1"/>
          <p:nvPr/>
        </p:nvSpPr>
        <p:spPr>
          <a:xfrm>
            <a:off x="7634262" y="4349887"/>
            <a:ext cx="8364768" cy="2614496"/>
          </a:xfrm>
          <a:prstGeom prst="rect">
            <a:avLst/>
          </a:prstGeom>
        </p:spPr>
        <p:txBody>
          <a:bodyPr lIns="0" tIns="0" rIns="0" bIns="0" rtlCol="0" anchor="t">
            <a:spAutoFit/>
          </a:bodyPr>
          <a:lstStyle/>
          <a:p>
            <a:pPr algn="ctr">
              <a:lnSpc>
                <a:spcPts val="3926"/>
              </a:lnSpc>
            </a:pPr>
            <a:r>
              <a:rPr lang="en-US" sz="2764" spc="-171" dirty="0">
                <a:solidFill>
                  <a:srgbClr val="000000"/>
                </a:solidFill>
                <a:latin typeface="Telegraf 1"/>
                <a:ea typeface="Telegraf 1"/>
                <a:cs typeface="Telegraf 1"/>
                <a:sym typeface="Telegraf 1"/>
              </a:rPr>
              <a:t>The most commonly used forms of identification are:</a:t>
            </a:r>
          </a:p>
          <a:p>
            <a:pPr marL="1021209" lvl="2" indent="-340403" algn="l">
              <a:lnSpc>
                <a:spcPts val="3358"/>
              </a:lnSpc>
              <a:buFont typeface="Arial"/>
              <a:buChar char="⚬"/>
            </a:pPr>
            <a:r>
              <a:rPr lang="en-US" sz="2365" spc="-146" dirty="0">
                <a:solidFill>
                  <a:srgbClr val="000000"/>
                </a:solidFill>
                <a:latin typeface="Telegraf 1"/>
                <a:ea typeface="Telegraf 1"/>
                <a:cs typeface="Telegraf 1"/>
                <a:sym typeface="Telegraf 1"/>
              </a:rPr>
              <a:t>Photo ID and social security card</a:t>
            </a:r>
          </a:p>
          <a:p>
            <a:pPr marL="1021209" lvl="2" indent="-340403" algn="l">
              <a:lnSpc>
                <a:spcPts val="3358"/>
              </a:lnSpc>
              <a:buFont typeface="Arial"/>
              <a:buChar char="⚬"/>
            </a:pPr>
            <a:r>
              <a:rPr lang="en-US" sz="2365" spc="-146" dirty="0">
                <a:solidFill>
                  <a:srgbClr val="000000"/>
                </a:solidFill>
                <a:latin typeface="Telegraf 1"/>
                <a:ea typeface="Telegraf 1"/>
                <a:cs typeface="Telegraf 1"/>
                <a:sym typeface="Telegraf 1"/>
              </a:rPr>
              <a:t>Photo ID and birth certificate</a:t>
            </a:r>
          </a:p>
          <a:p>
            <a:pPr marL="1021209" lvl="2" indent="-340403" algn="l">
              <a:lnSpc>
                <a:spcPts val="3358"/>
              </a:lnSpc>
              <a:buFont typeface="Arial"/>
              <a:buChar char="⚬"/>
            </a:pPr>
            <a:r>
              <a:rPr lang="en-US" sz="2365" spc="-146" dirty="0">
                <a:solidFill>
                  <a:srgbClr val="000000"/>
                </a:solidFill>
                <a:latin typeface="Telegraf 1"/>
                <a:ea typeface="Telegraf 1"/>
                <a:cs typeface="Telegraf 1"/>
                <a:sym typeface="Telegraf 1"/>
              </a:rPr>
              <a:t>Valid passport</a:t>
            </a:r>
          </a:p>
          <a:p>
            <a:pPr marL="1021209" lvl="2" indent="-340403" algn="l">
              <a:lnSpc>
                <a:spcPts val="3358"/>
              </a:lnSpc>
              <a:buFont typeface="Arial"/>
              <a:buChar char="⚬"/>
            </a:pPr>
            <a:r>
              <a:rPr lang="en-US" sz="2365" spc="-146" dirty="0">
                <a:solidFill>
                  <a:srgbClr val="000000"/>
                </a:solidFill>
                <a:latin typeface="Telegraf 1"/>
                <a:ea typeface="Telegraf 1"/>
                <a:cs typeface="Telegraf 1"/>
                <a:sym typeface="Telegraf 1"/>
              </a:rPr>
              <a:t>International students need: a valid passport, Form I-20, and Form I-94</a:t>
            </a:r>
          </a:p>
        </p:txBody>
      </p:sp>
      <p:sp>
        <p:nvSpPr>
          <p:cNvPr id="8" name="Freeform 8"/>
          <p:cNvSpPr/>
          <p:nvPr/>
        </p:nvSpPr>
        <p:spPr>
          <a:xfrm>
            <a:off x="10820172" y="7772636"/>
            <a:ext cx="1992950" cy="288978"/>
          </a:xfrm>
          <a:custGeom>
            <a:avLst/>
            <a:gdLst/>
            <a:ahLst/>
            <a:cxnLst/>
            <a:rect l="l" t="t" r="r" b="b"/>
            <a:pathLst>
              <a:path w="1992950" h="288978">
                <a:moveTo>
                  <a:pt x="0" y="0"/>
                </a:moveTo>
                <a:lnTo>
                  <a:pt x="1992949" y="0"/>
                </a:lnTo>
                <a:lnTo>
                  <a:pt x="1992949" y="288978"/>
                </a:lnTo>
                <a:lnTo>
                  <a:pt x="0" y="2889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p:cNvSpPr txBox="1"/>
          <p:nvPr/>
        </p:nvSpPr>
        <p:spPr>
          <a:xfrm>
            <a:off x="7634262" y="8834877"/>
            <a:ext cx="8364768" cy="513222"/>
          </a:xfrm>
          <a:prstGeom prst="rect">
            <a:avLst/>
          </a:prstGeom>
        </p:spPr>
        <p:txBody>
          <a:bodyPr lIns="0" tIns="0" rIns="0" bIns="0" rtlCol="0" anchor="t">
            <a:spAutoFit/>
          </a:bodyPr>
          <a:lstStyle/>
          <a:p>
            <a:pPr marL="0" lvl="0" indent="0" algn="l">
              <a:lnSpc>
                <a:spcPts val="3926"/>
              </a:lnSpc>
            </a:pPr>
            <a:r>
              <a:rPr lang="en-US" sz="2764" spc="-171">
                <a:solidFill>
                  <a:srgbClr val="000000"/>
                </a:solidFill>
                <a:latin typeface="Telegraf 1"/>
                <a:ea typeface="Telegraf 1"/>
                <a:cs typeface="Telegraf 1"/>
                <a:sym typeface="Telegraf 1"/>
              </a:rPr>
              <a:t>Washington Cares tax exemption application </a:t>
            </a:r>
          </a:p>
        </p:txBody>
      </p:sp>
      <p:sp>
        <p:nvSpPr>
          <p:cNvPr id="10" name="TextBox 10"/>
          <p:cNvSpPr txBox="1"/>
          <p:nvPr/>
        </p:nvSpPr>
        <p:spPr>
          <a:xfrm>
            <a:off x="290310" y="3391185"/>
            <a:ext cx="6806942" cy="2489811"/>
          </a:xfrm>
          <a:prstGeom prst="rect">
            <a:avLst/>
          </a:prstGeom>
        </p:spPr>
        <p:txBody>
          <a:bodyPr lIns="0" tIns="0" rIns="0" bIns="0" rtlCol="0" anchor="t">
            <a:spAutoFit/>
          </a:bodyPr>
          <a:lstStyle/>
          <a:p>
            <a:pPr marL="0" lvl="0" indent="0" algn="l">
              <a:lnSpc>
                <a:spcPts val="6508"/>
              </a:lnSpc>
            </a:pPr>
            <a:r>
              <a:rPr lang="en-US" sz="6198" b="1" spc="-384">
                <a:solidFill>
                  <a:srgbClr val="000000"/>
                </a:solidFill>
                <a:latin typeface="Cinzel Decorative Bold"/>
                <a:ea typeface="Cinzel Decorative Bold"/>
                <a:cs typeface="Cinzel Decorative Bold"/>
                <a:sym typeface="Cinzel Decorative Bold"/>
              </a:rPr>
              <a:t>#1: Student work authorization</a:t>
            </a:r>
          </a:p>
        </p:txBody>
      </p:sp>
      <p:grpSp>
        <p:nvGrpSpPr>
          <p:cNvPr id="11" name="Group 11"/>
          <p:cNvGrpSpPr>
            <a:grpSpLocks noChangeAspect="1"/>
          </p:cNvGrpSpPr>
          <p:nvPr/>
        </p:nvGrpSpPr>
        <p:grpSpPr>
          <a:xfrm rot="-10800000">
            <a:off x="4538109" y="1855163"/>
            <a:ext cx="697536" cy="697536"/>
            <a:chOff x="1371600" y="6705600"/>
            <a:chExt cx="10972800" cy="10972800"/>
          </a:xfrm>
        </p:grpSpPr>
        <p:sp>
          <p:nvSpPr>
            <p:cNvPr id="12" name="Freeform 12"/>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E8F2F5"/>
            </a:solid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AutoShape 3"/>
          <p:cNvSpPr/>
          <p:nvPr/>
        </p:nvSpPr>
        <p:spPr>
          <a:xfrm>
            <a:off x="7634262" y="1290612"/>
            <a:ext cx="9625038" cy="7967688"/>
          </a:xfrm>
          <a:prstGeom prst="rect">
            <a:avLst/>
          </a:prstGeom>
          <a:solidFill>
            <a:srgbClr val="E8F2F5"/>
          </a:solidFill>
        </p:spPr>
        <p:txBody>
          <a:bodyPr/>
          <a:lstStyle/>
          <a:p>
            <a:endParaRPr lang="en-US"/>
          </a:p>
        </p:txBody>
      </p:sp>
      <p:sp>
        <p:nvSpPr>
          <p:cNvPr id="4" name="AutoShape 4"/>
          <p:cNvSpPr/>
          <p:nvPr/>
        </p:nvSpPr>
        <p:spPr>
          <a:xfrm>
            <a:off x="7353300" y="1028700"/>
            <a:ext cx="9620775" cy="7967688"/>
          </a:xfrm>
          <a:prstGeom prst="rect">
            <a:avLst/>
          </a:prstGeom>
          <a:solidFill>
            <a:srgbClr val="C6DCE8"/>
          </a:solidFill>
        </p:spPr>
        <p:txBody>
          <a:bodyPr/>
          <a:lstStyle/>
          <a:p>
            <a:endParaRPr lang="en-US"/>
          </a:p>
        </p:txBody>
      </p:sp>
      <p:grpSp>
        <p:nvGrpSpPr>
          <p:cNvPr id="5" name="Group 5"/>
          <p:cNvGrpSpPr/>
          <p:nvPr/>
        </p:nvGrpSpPr>
        <p:grpSpPr>
          <a:xfrm>
            <a:off x="8264397" y="1157269"/>
            <a:ext cx="8364768" cy="7839119"/>
            <a:chOff x="0" y="0"/>
            <a:chExt cx="11153024" cy="10452158"/>
          </a:xfrm>
        </p:grpSpPr>
        <p:sp>
          <p:nvSpPr>
            <p:cNvPr id="6" name="Freeform 6"/>
            <p:cNvSpPr/>
            <p:nvPr/>
          </p:nvSpPr>
          <p:spPr>
            <a:xfrm>
              <a:off x="4247879" y="4762655"/>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0" y="-95250"/>
              <a:ext cx="11153024" cy="4030136"/>
            </a:xfrm>
            <a:prstGeom prst="rect">
              <a:avLst/>
            </a:prstGeom>
          </p:spPr>
          <p:txBody>
            <a:bodyPr lIns="0" tIns="0" rIns="0" bIns="0" rtlCol="0" anchor="t">
              <a:spAutoFit/>
            </a:bodyPr>
            <a:lstStyle/>
            <a:p>
              <a:pPr algn="l">
                <a:lnSpc>
                  <a:spcPts val="3975"/>
                </a:lnSpc>
              </a:pPr>
              <a:r>
                <a:rPr lang="en-US" sz="2799" spc="-173">
                  <a:solidFill>
                    <a:srgbClr val="000000"/>
                  </a:solidFill>
                  <a:latin typeface="Telegraf 1"/>
                  <a:ea typeface="Telegraf 1"/>
                  <a:cs typeface="Telegraf 1"/>
                  <a:sym typeface="Telegraf 1"/>
                </a:rPr>
                <a:t>Required trainings include:</a:t>
              </a:r>
            </a:p>
            <a:p>
              <a:pPr marL="604519" lvl="1" indent="-302260" algn="l">
                <a:lnSpc>
                  <a:spcPts val="3975"/>
                </a:lnSpc>
                <a:buFont typeface="Arial"/>
                <a:buChar char="•"/>
              </a:pPr>
              <a:r>
                <a:rPr lang="en-US" sz="2799" spc="-173">
                  <a:solidFill>
                    <a:srgbClr val="000000"/>
                  </a:solidFill>
                  <a:latin typeface="Telegraf 1"/>
                  <a:ea typeface="Telegraf 1"/>
                  <a:cs typeface="Telegraf 1"/>
                  <a:sym typeface="Telegraf 1"/>
                </a:rPr>
                <a:t>Harassment prevention</a:t>
              </a:r>
            </a:p>
            <a:p>
              <a:pPr marL="604519" lvl="1" indent="-302260" algn="l">
                <a:lnSpc>
                  <a:spcPts val="3975"/>
                </a:lnSpc>
                <a:buFont typeface="Arial"/>
                <a:buChar char="•"/>
              </a:pPr>
              <a:r>
                <a:rPr lang="en-US" sz="2799" spc="-173">
                  <a:solidFill>
                    <a:srgbClr val="000000"/>
                  </a:solidFill>
                  <a:latin typeface="Telegraf 1"/>
                  <a:ea typeface="Telegraf 1"/>
                  <a:cs typeface="Telegraf 1"/>
                  <a:sym typeface="Telegraf 1"/>
                </a:rPr>
                <a:t>Working with youth (if they are very like to work with youth, you should notify HR so we can assign them a more in depth training)</a:t>
              </a:r>
            </a:p>
            <a:p>
              <a:pPr marL="604519" lvl="1" indent="-302260" algn="l">
                <a:lnSpc>
                  <a:spcPts val="3975"/>
                </a:lnSpc>
                <a:buFont typeface="Arial"/>
                <a:buChar char="•"/>
              </a:pPr>
              <a:r>
                <a:rPr lang="en-US" sz="2799" spc="-173">
                  <a:solidFill>
                    <a:srgbClr val="000000"/>
                  </a:solidFill>
                  <a:latin typeface="Telegraf 1"/>
                  <a:ea typeface="Telegraf 1"/>
                  <a:cs typeface="Telegraf 1"/>
                  <a:sym typeface="Telegraf 1"/>
                </a:rPr>
                <a:t>Title IX*</a:t>
              </a:r>
            </a:p>
          </p:txBody>
        </p:sp>
        <p:sp>
          <p:nvSpPr>
            <p:cNvPr id="8" name="TextBox 8"/>
            <p:cNvSpPr txBox="1"/>
            <p:nvPr/>
          </p:nvSpPr>
          <p:spPr>
            <a:xfrm>
              <a:off x="0" y="5880477"/>
              <a:ext cx="11153024" cy="1313045"/>
            </a:xfrm>
            <a:prstGeom prst="rect">
              <a:avLst/>
            </a:prstGeom>
          </p:spPr>
          <p:txBody>
            <a:bodyPr lIns="0" tIns="0" rIns="0" bIns="0" rtlCol="0" anchor="t">
              <a:spAutoFit/>
            </a:bodyPr>
            <a:lstStyle/>
            <a:p>
              <a:pPr algn="ctr">
                <a:lnSpc>
                  <a:spcPts val="3926"/>
                </a:lnSpc>
              </a:pPr>
              <a:r>
                <a:rPr lang="en-US" sz="2764" spc="-171">
                  <a:solidFill>
                    <a:srgbClr val="000000"/>
                  </a:solidFill>
                  <a:latin typeface="Telegraf 1"/>
                  <a:ea typeface="Telegraf 1"/>
                  <a:cs typeface="Telegraf 1"/>
                  <a:sym typeface="Telegraf 1"/>
                </a:rPr>
                <a:t>Students must complete trainings within 30 days of beginning employment.</a:t>
              </a:r>
            </a:p>
          </p:txBody>
        </p:sp>
        <p:sp>
          <p:nvSpPr>
            <p:cNvPr id="9" name="Freeform 9"/>
            <p:cNvSpPr/>
            <p:nvPr/>
          </p:nvSpPr>
          <p:spPr>
            <a:xfrm>
              <a:off x="4247879" y="8021291"/>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0" y="9139113"/>
              <a:ext cx="11153024" cy="1313045"/>
            </a:xfrm>
            <a:prstGeom prst="rect">
              <a:avLst/>
            </a:prstGeom>
          </p:spPr>
          <p:txBody>
            <a:bodyPr lIns="0" tIns="0" rIns="0" bIns="0" rtlCol="0" anchor="t">
              <a:spAutoFit/>
            </a:bodyPr>
            <a:lstStyle/>
            <a:p>
              <a:pPr marL="0" lvl="0" indent="0" algn="l">
                <a:lnSpc>
                  <a:spcPts val="3926"/>
                </a:lnSpc>
              </a:pPr>
              <a:r>
                <a:rPr lang="en-US" sz="2764" spc="-171">
                  <a:solidFill>
                    <a:srgbClr val="000000"/>
                  </a:solidFill>
                  <a:latin typeface="Telegraf 1"/>
                  <a:ea typeface="Telegraf 1"/>
                  <a:cs typeface="Telegraf 1"/>
                  <a:sym typeface="Telegraf 1"/>
                </a:rPr>
                <a:t>Students should log the time it takes to complete the training and be paid to complete the training.</a:t>
              </a:r>
            </a:p>
          </p:txBody>
        </p:sp>
      </p:grpSp>
      <p:sp>
        <p:nvSpPr>
          <p:cNvPr id="11" name="TextBox 11"/>
          <p:cNvSpPr txBox="1"/>
          <p:nvPr/>
        </p:nvSpPr>
        <p:spPr>
          <a:xfrm>
            <a:off x="290310" y="4210335"/>
            <a:ext cx="6806942" cy="1670661"/>
          </a:xfrm>
          <a:prstGeom prst="rect">
            <a:avLst/>
          </a:prstGeom>
        </p:spPr>
        <p:txBody>
          <a:bodyPr lIns="0" tIns="0" rIns="0" bIns="0" rtlCol="0" anchor="t">
            <a:spAutoFit/>
          </a:bodyPr>
          <a:lstStyle/>
          <a:p>
            <a:pPr marL="0" lvl="0" indent="0" algn="l">
              <a:lnSpc>
                <a:spcPts val="6508"/>
              </a:lnSpc>
            </a:pPr>
            <a:r>
              <a:rPr lang="en-US" sz="6198" b="1" spc="-384">
                <a:solidFill>
                  <a:srgbClr val="000000"/>
                </a:solidFill>
                <a:latin typeface="Cinzel Decorative Bold"/>
                <a:ea typeface="Cinzel Decorative Bold"/>
                <a:cs typeface="Cinzel Decorative Bold"/>
                <a:sym typeface="Cinzel Decorative Bold"/>
              </a:rPr>
              <a:t>#2: Required trainings</a:t>
            </a:r>
          </a:p>
        </p:txBody>
      </p:sp>
      <p:grpSp>
        <p:nvGrpSpPr>
          <p:cNvPr id="12" name="Group 12"/>
          <p:cNvGrpSpPr>
            <a:grpSpLocks noChangeAspect="1"/>
          </p:cNvGrpSpPr>
          <p:nvPr/>
        </p:nvGrpSpPr>
        <p:grpSpPr>
          <a:xfrm rot="-10800000">
            <a:off x="4538109" y="1855163"/>
            <a:ext cx="697536" cy="697536"/>
            <a:chOff x="1371600" y="6705600"/>
            <a:chExt cx="10972800" cy="10972800"/>
          </a:xfrm>
        </p:grpSpPr>
        <p:sp>
          <p:nvSpPr>
            <p:cNvPr id="13" name="Freeform 1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E8F2F5"/>
            </a:solid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AutoShape 3"/>
          <p:cNvSpPr/>
          <p:nvPr/>
        </p:nvSpPr>
        <p:spPr>
          <a:xfrm>
            <a:off x="7634262" y="1290612"/>
            <a:ext cx="9625038" cy="7967688"/>
          </a:xfrm>
          <a:prstGeom prst="rect">
            <a:avLst/>
          </a:prstGeom>
          <a:solidFill>
            <a:srgbClr val="E8F2F5"/>
          </a:solidFill>
        </p:spPr>
        <p:txBody>
          <a:bodyPr/>
          <a:lstStyle/>
          <a:p>
            <a:endParaRPr lang="en-US"/>
          </a:p>
        </p:txBody>
      </p:sp>
      <p:sp>
        <p:nvSpPr>
          <p:cNvPr id="4" name="AutoShape 4"/>
          <p:cNvSpPr/>
          <p:nvPr/>
        </p:nvSpPr>
        <p:spPr>
          <a:xfrm>
            <a:off x="7353300" y="1028700"/>
            <a:ext cx="9620775" cy="7967688"/>
          </a:xfrm>
          <a:prstGeom prst="rect">
            <a:avLst/>
          </a:prstGeom>
          <a:solidFill>
            <a:srgbClr val="C6DCE8"/>
          </a:solidFill>
        </p:spPr>
        <p:txBody>
          <a:bodyPr/>
          <a:lstStyle/>
          <a:p>
            <a:endParaRPr lang="en-US"/>
          </a:p>
        </p:txBody>
      </p:sp>
      <p:grpSp>
        <p:nvGrpSpPr>
          <p:cNvPr id="5" name="Group 5"/>
          <p:cNvGrpSpPr/>
          <p:nvPr/>
        </p:nvGrpSpPr>
        <p:grpSpPr>
          <a:xfrm>
            <a:off x="8264397" y="1617207"/>
            <a:ext cx="8364768" cy="7314499"/>
            <a:chOff x="0" y="0"/>
            <a:chExt cx="11153024" cy="9752666"/>
          </a:xfrm>
        </p:grpSpPr>
        <p:sp>
          <p:nvSpPr>
            <p:cNvPr id="6" name="Freeform 6"/>
            <p:cNvSpPr/>
            <p:nvPr/>
          </p:nvSpPr>
          <p:spPr>
            <a:xfrm>
              <a:off x="4247879" y="2742760"/>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0" y="-95250"/>
              <a:ext cx="11153024" cy="2010241"/>
            </a:xfrm>
            <a:prstGeom prst="rect">
              <a:avLst/>
            </a:prstGeom>
          </p:spPr>
          <p:txBody>
            <a:bodyPr lIns="0" tIns="0" rIns="0" bIns="0" rtlCol="0" anchor="t">
              <a:spAutoFit/>
            </a:bodyPr>
            <a:lstStyle/>
            <a:p>
              <a:pPr algn="l">
                <a:lnSpc>
                  <a:spcPts val="3975"/>
                </a:lnSpc>
              </a:pPr>
              <a:r>
                <a:rPr lang="en-US" sz="2799" spc="-173">
                  <a:solidFill>
                    <a:srgbClr val="000000"/>
                  </a:solidFill>
                  <a:latin typeface="Telegraf 1"/>
                  <a:ea typeface="Telegraf 1"/>
                  <a:cs typeface="Telegraf 1"/>
                  <a:sym typeface="Telegraf 1"/>
                </a:rPr>
                <a:t>After the student is hired, complete the Student Employment Request Form (If creating a new position, use the Position Change/Creation Form).</a:t>
              </a:r>
            </a:p>
          </p:txBody>
        </p:sp>
        <p:sp>
          <p:nvSpPr>
            <p:cNvPr id="8" name="TextBox 8"/>
            <p:cNvSpPr txBox="1"/>
            <p:nvPr/>
          </p:nvSpPr>
          <p:spPr>
            <a:xfrm>
              <a:off x="0" y="3860582"/>
              <a:ext cx="11153024" cy="1313045"/>
            </a:xfrm>
            <a:prstGeom prst="rect">
              <a:avLst/>
            </a:prstGeom>
          </p:spPr>
          <p:txBody>
            <a:bodyPr lIns="0" tIns="0" rIns="0" bIns="0" rtlCol="0" anchor="t">
              <a:spAutoFit/>
            </a:bodyPr>
            <a:lstStyle/>
            <a:p>
              <a:pPr algn="ctr">
                <a:lnSpc>
                  <a:spcPts val="3926"/>
                </a:lnSpc>
              </a:pPr>
              <a:r>
                <a:rPr lang="en-US" sz="2764" spc="-171">
                  <a:solidFill>
                    <a:srgbClr val="000000"/>
                  </a:solidFill>
                  <a:latin typeface="Telegraf 1"/>
                  <a:ea typeface="Telegraf 1"/>
                  <a:cs typeface="Telegraf 1"/>
                  <a:sym typeface="Telegraf 1"/>
                </a:rPr>
                <a:t>To change a student employee’s pate rate, complete the Student Employment Pay Rate Change  Form.</a:t>
              </a:r>
            </a:p>
          </p:txBody>
        </p:sp>
        <p:sp>
          <p:nvSpPr>
            <p:cNvPr id="9" name="Freeform 9"/>
            <p:cNvSpPr/>
            <p:nvPr/>
          </p:nvSpPr>
          <p:spPr>
            <a:xfrm>
              <a:off x="4247879" y="6001396"/>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0" y="7119218"/>
              <a:ext cx="11153024" cy="2633448"/>
            </a:xfrm>
            <a:prstGeom prst="rect">
              <a:avLst/>
            </a:prstGeom>
          </p:spPr>
          <p:txBody>
            <a:bodyPr lIns="0" tIns="0" rIns="0" bIns="0" rtlCol="0" anchor="t">
              <a:spAutoFit/>
            </a:bodyPr>
            <a:lstStyle/>
            <a:p>
              <a:pPr marL="0" lvl="0" indent="0" algn="l">
                <a:lnSpc>
                  <a:spcPts val="3926"/>
                </a:lnSpc>
              </a:pPr>
              <a:r>
                <a:rPr lang="en-US" sz="2764" spc="-171">
                  <a:solidFill>
                    <a:srgbClr val="000000"/>
                  </a:solidFill>
                  <a:latin typeface="Telegraf 1"/>
                  <a:ea typeface="Telegraf 1"/>
                  <a:cs typeface="Telegraf 1"/>
                  <a:sym typeface="Telegraf 1"/>
                </a:rPr>
                <a:t>Once the student employee has concluded their employment, complete the Student Employment End-Date Form if you didn’t indicate an end date on the hiring form. </a:t>
              </a:r>
            </a:p>
          </p:txBody>
        </p:sp>
      </p:grpSp>
      <p:sp>
        <p:nvSpPr>
          <p:cNvPr id="11" name="TextBox 11"/>
          <p:cNvSpPr txBox="1"/>
          <p:nvPr/>
        </p:nvSpPr>
        <p:spPr>
          <a:xfrm>
            <a:off x="290310" y="3391297"/>
            <a:ext cx="6806942" cy="2489699"/>
          </a:xfrm>
          <a:prstGeom prst="rect">
            <a:avLst/>
          </a:prstGeom>
        </p:spPr>
        <p:txBody>
          <a:bodyPr lIns="0" tIns="0" rIns="0" bIns="0" rtlCol="0" anchor="t">
            <a:spAutoFit/>
          </a:bodyPr>
          <a:lstStyle/>
          <a:p>
            <a:pPr marL="0" lvl="0" indent="0" algn="l">
              <a:lnSpc>
                <a:spcPts val="6508"/>
              </a:lnSpc>
            </a:pPr>
            <a:r>
              <a:rPr lang="en-US" sz="6198" b="1" spc="-384">
                <a:solidFill>
                  <a:srgbClr val="000000"/>
                </a:solidFill>
                <a:latin typeface="Cinzel Decorative Bold"/>
                <a:ea typeface="Cinzel Decorative Bold"/>
                <a:cs typeface="Cinzel Decorative Bold"/>
                <a:sym typeface="Cinzel Decorative Bold"/>
              </a:rPr>
              <a:t>#3: employment forms for payroll</a:t>
            </a:r>
          </a:p>
        </p:txBody>
      </p:sp>
      <p:grpSp>
        <p:nvGrpSpPr>
          <p:cNvPr id="12" name="Group 12"/>
          <p:cNvGrpSpPr>
            <a:grpSpLocks noChangeAspect="1"/>
          </p:cNvGrpSpPr>
          <p:nvPr/>
        </p:nvGrpSpPr>
        <p:grpSpPr>
          <a:xfrm rot="-10800000">
            <a:off x="4538109" y="1855163"/>
            <a:ext cx="697536" cy="697536"/>
            <a:chOff x="1371600" y="6705600"/>
            <a:chExt cx="10972800" cy="10972800"/>
          </a:xfrm>
        </p:grpSpPr>
        <p:sp>
          <p:nvSpPr>
            <p:cNvPr id="13" name="Freeform 13"/>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E8F2F5"/>
            </a:solidFill>
          </p:spPr>
          <p:txBody>
            <a:bodyP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a:off x="-3383419" y="-3222351"/>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3">
              <a:alphaModFix amt="32999"/>
            </a:blip>
            <a:stretch>
              <a:fillRect t="-3140" b="-3140"/>
            </a:stretch>
          </a:blipFill>
        </p:spPr>
        <p:txBody>
          <a:bodyPr/>
          <a:lstStyle/>
          <a:p>
            <a:endParaRPr lang="en-US"/>
          </a:p>
        </p:txBody>
      </p:sp>
      <p:sp>
        <p:nvSpPr>
          <p:cNvPr id="3" name="Freeform 3" descr="Y2K Aesthetic Elements"/>
          <p:cNvSpPr/>
          <p:nvPr/>
        </p:nvSpPr>
        <p:spPr>
          <a:xfrm rot="5400000">
            <a:off x="14586896" y="726124"/>
            <a:ext cx="5344807" cy="828445"/>
          </a:xfrm>
          <a:custGeom>
            <a:avLst/>
            <a:gdLst/>
            <a:ahLst/>
            <a:cxnLst/>
            <a:rect l="l" t="t" r="r" b="b"/>
            <a:pathLst>
              <a:path w="5344807" h="828445">
                <a:moveTo>
                  <a:pt x="0" y="0"/>
                </a:moveTo>
                <a:lnTo>
                  <a:pt x="5344808" y="0"/>
                </a:lnTo>
                <a:lnTo>
                  <a:pt x="5344808" y="828445"/>
                </a:lnTo>
                <a:lnTo>
                  <a:pt x="0" y="828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descr="Line star y2k"/>
          <p:cNvSpPr/>
          <p:nvPr/>
        </p:nvSpPr>
        <p:spPr>
          <a:xfrm>
            <a:off x="-657131" y="8433629"/>
            <a:ext cx="5286429" cy="1044070"/>
          </a:xfrm>
          <a:custGeom>
            <a:avLst/>
            <a:gdLst/>
            <a:ahLst/>
            <a:cxnLst/>
            <a:rect l="l" t="t" r="r" b="b"/>
            <a:pathLst>
              <a:path w="5286429" h="1044070">
                <a:moveTo>
                  <a:pt x="0" y="0"/>
                </a:moveTo>
                <a:lnTo>
                  <a:pt x="5286430" y="0"/>
                </a:lnTo>
                <a:lnTo>
                  <a:pt x="5286430" y="1044070"/>
                </a:lnTo>
                <a:lnTo>
                  <a:pt x="0" y="1044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5" name="Group 5"/>
          <p:cNvGrpSpPr/>
          <p:nvPr/>
        </p:nvGrpSpPr>
        <p:grpSpPr>
          <a:xfrm>
            <a:off x="340655" y="3138854"/>
            <a:ext cx="16230600" cy="4009292"/>
            <a:chOff x="0" y="0"/>
            <a:chExt cx="3774616" cy="932408"/>
          </a:xfrm>
        </p:grpSpPr>
        <p:sp>
          <p:nvSpPr>
            <p:cNvPr id="6" name="Freeform 6"/>
            <p:cNvSpPr/>
            <p:nvPr/>
          </p:nvSpPr>
          <p:spPr>
            <a:xfrm>
              <a:off x="0" y="0"/>
              <a:ext cx="3774617" cy="932408"/>
            </a:xfrm>
            <a:custGeom>
              <a:avLst/>
              <a:gdLst/>
              <a:ahLst/>
              <a:cxnLst/>
              <a:rect l="l" t="t" r="r" b="b"/>
              <a:pathLst>
                <a:path w="3774617" h="932408">
                  <a:moveTo>
                    <a:pt x="0" y="0"/>
                  </a:moveTo>
                  <a:lnTo>
                    <a:pt x="3774617" y="0"/>
                  </a:lnTo>
                  <a:lnTo>
                    <a:pt x="3774617" y="932408"/>
                  </a:lnTo>
                  <a:lnTo>
                    <a:pt x="0" y="932408"/>
                  </a:lnTo>
                  <a:close/>
                </a:path>
              </a:pathLst>
            </a:custGeom>
            <a:solidFill>
              <a:srgbClr val="FDFDFD"/>
            </a:solidFill>
          </p:spPr>
          <p:txBody>
            <a:bodyPr/>
            <a:lstStyle/>
            <a:p>
              <a:endParaRPr lang="en-US"/>
            </a:p>
          </p:txBody>
        </p:sp>
      </p:grpSp>
      <p:sp>
        <p:nvSpPr>
          <p:cNvPr id="7" name="TextBox 7"/>
          <p:cNvSpPr txBox="1"/>
          <p:nvPr/>
        </p:nvSpPr>
        <p:spPr>
          <a:xfrm>
            <a:off x="1028700" y="814344"/>
            <a:ext cx="15542555" cy="7903895"/>
          </a:xfrm>
          <a:prstGeom prst="rect">
            <a:avLst/>
          </a:prstGeom>
        </p:spPr>
        <p:txBody>
          <a:bodyPr lIns="0" tIns="0" rIns="0" bIns="0" rtlCol="0" anchor="t">
            <a:spAutoFit/>
          </a:bodyPr>
          <a:lstStyle/>
          <a:p>
            <a:pPr marL="0" lvl="0" indent="0" algn="ctr">
              <a:lnSpc>
                <a:spcPts val="4977"/>
              </a:lnSpc>
              <a:spcBef>
                <a:spcPct val="0"/>
              </a:spcBef>
            </a:pPr>
            <a:r>
              <a:rPr lang="en-US" sz="3554" b="1" spc="-220" dirty="0">
                <a:solidFill>
                  <a:srgbClr val="000000"/>
                </a:solidFill>
                <a:latin typeface="Cinzel Decorative Bold"/>
                <a:ea typeface="Cinzel Decorative Bold"/>
                <a:cs typeface="Cinzel Decorative Bold"/>
                <a:sym typeface="Cinzel Decorative Bold"/>
              </a:rPr>
              <a:t>student payroll processes</a:t>
            </a:r>
          </a:p>
          <a:p>
            <a:pPr marL="0" lvl="0" indent="0" algn="ctr">
              <a:lnSpc>
                <a:spcPts val="4977"/>
              </a:lnSpc>
              <a:spcBef>
                <a:spcPct val="0"/>
              </a:spcBef>
            </a:pPr>
            <a:endParaRPr lang="en-US" sz="3554" b="1" spc="-220" dirty="0">
              <a:solidFill>
                <a:srgbClr val="000000"/>
              </a:solidFill>
              <a:latin typeface="Cinzel Decorative Bold"/>
              <a:ea typeface="Cinzel Decorative Bold"/>
              <a:cs typeface="Cinzel Decorative Bold"/>
              <a:sym typeface="Cinzel Decorative Bold"/>
            </a:endParaRPr>
          </a:p>
          <a:p>
            <a:pPr marL="765399" lvl="1" indent="-457200" algn="l">
              <a:lnSpc>
                <a:spcPts val="3997"/>
              </a:lnSpc>
              <a:buFont typeface="Arial" panose="020B0604020202020204" pitchFamily="34" charset="0"/>
              <a:buChar char="•"/>
            </a:pPr>
            <a:r>
              <a:rPr lang="en-US" sz="2800" u="none" spc="-177" dirty="0">
                <a:solidFill>
                  <a:srgbClr val="000000"/>
                </a:solidFill>
                <a:latin typeface="Telegraf 1"/>
                <a:ea typeface="Telegraf 1"/>
                <a:cs typeface="Telegraf 1"/>
                <a:sym typeface="Telegraf 1"/>
              </a:rPr>
              <a:t>The student pay period runs from the 9th of a month through the 8th of the following month (students get paid on the 18</a:t>
            </a:r>
            <a:r>
              <a:rPr lang="en-US" sz="2800" u="none" spc="-177" baseline="30000" dirty="0">
                <a:solidFill>
                  <a:srgbClr val="000000"/>
                </a:solidFill>
                <a:latin typeface="Telegraf 1"/>
                <a:ea typeface="Telegraf 1"/>
                <a:cs typeface="Telegraf 1"/>
                <a:sym typeface="Telegraf 1"/>
              </a:rPr>
              <a:t>th</a:t>
            </a:r>
            <a:r>
              <a:rPr lang="en-US" sz="2800" u="none" spc="-177" dirty="0">
                <a:solidFill>
                  <a:srgbClr val="000000"/>
                </a:solidFill>
                <a:latin typeface="Telegraf 1"/>
                <a:ea typeface="Telegraf 1"/>
                <a:cs typeface="Telegraf 1"/>
                <a:sym typeface="Telegraf 1"/>
              </a:rPr>
              <a:t> of the month).</a:t>
            </a:r>
          </a:p>
          <a:p>
            <a:pPr algn="l">
              <a:lnSpc>
                <a:spcPts val="3997"/>
              </a:lnSpc>
            </a:pPr>
            <a:endParaRPr lang="en-US" sz="2800" u="none" spc="-177" dirty="0">
              <a:solidFill>
                <a:srgbClr val="000000"/>
              </a:solidFill>
              <a:latin typeface="Telegraf 1"/>
              <a:ea typeface="Telegraf 1"/>
              <a:cs typeface="Telegraf 1"/>
              <a:sym typeface="Telegraf 1"/>
            </a:endParaRPr>
          </a:p>
          <a:p>
            <a:pPr marL="616398" lvl="1" indent="-308199">
              <a:lnSpc>
                <a:spcPts val="3997"/>
              </a:lnSpc>
              <a:buFont typeface="Arial"/>
              <a:buChar char="•"/>
            </a:pPr>
            <a:r>
              <a:rPr lang="en-US" sz="2800" u="none" spc="-177" dirty="0">
                <a:solidFill>
                  <a:srgbClr val="000000"/>
                </a:solidFill>
                <a:latin typeface="Telegraf 1"/>
                <a:ea typeface="Telegraf 1"/>
                <a:cs typeface="Telegraf 1"/>
                <a:sym typeface="Telegraf 1"/>
              </a:rPr>
              <a:t>Supervisors approve timesheets </a:t>
            </a:r>
            <a:r>
              <a:rPr lang="en-US" sz="2800" u="none" spc="-169" dirty="0">
                <a:solidFill>
                  <a:srgbClr val="000000"/>
                </a:solidFill>
                <a:latin typeface="Telegraf 1"/>
                <a:ea typeface="Telegraf 1"/>
                <a:cs typeface="Telegraf 1"/>
                <a:sym typeface="Telegraf 1"/>
              </a:rPr>
              <a:t>in myWhitman.edu under Staff Tools&gt;Student Worker Time Approval</a:t>
            </a:r>
            <a:r>
              <a:rPr lang="en-US" sz="2800" u="none" spc="-177" dirty="0">
                <a:solidFill>
                  <a:srgbClr val="000000"/>
                </a:solidFill>
                <a:latin typeface="Telegraf 1"/>
                <a:ea typeface="Telegraf 1"/>
                <a:cs typeface="Telegraf 1"/>
                <a:sym typeface="Telegraf 1"/>
              </a:rPr>
              <a:t>. </a:t>
            </a:r>
            <a:br>
              <a:rPr lang="en-US" sz="2800" u="none" spc="-177" dirty="0">
                <a:solidFill>
                  <a:srgbClr val="000000"/>
                </a:solidFill>
                <a:latin typeface="Telegraf 1"/>
                <a:ea typeface="Telegraf 1"/>
                <a:cs typeface="Telegraf 1"/>
                <a:sym typeface="Telegraf 1"/>
              </a:rPr>
            </a:br>
            <a:r>
              <a:rPr lang="en-US" sz="2800" spc="-177" dirty="0">
                <a:solidFill>
                  <a:srgbClr val="000000"/>
                </a:solidFill>
                <a:latin typeface="Telegraf 1"/>
                <a:ea typeface="Telegraf 1"/>
                <a:cs typeface="Telegraf 1"/>
                <a:sym typeface="Telegraf 1"/>
              </a:rPr>
              <a:t>(</a:t>
            </a:r>
            <a:r>
              <a:rPr lang="en-US" sz="2800" u="none" spc="-169" dirty="0">
                <a:solidFill>
                  <a:srgbClr val="000000"/>
                </a:solidFill>
                <a:latin typeface="Telegraf 1"/>
                <a:ea typeface="Telegraf 1"/>
                <a:cs typeface="Telegraf 1"/>
                <a:sym typeface="Telegraf 1"/>
              </a:rPr>
              <a:t>Supervisors can delegate a Proxy to approve timesheets if you know you will be unavailable to approve ).</a:t>
            </a:r>
          </a:p>
          <a:p>
            <a:pPr algn="l">
              <a:lnSpc>
                <a:spcPts val="3997"/>
              </a:lnSpc>
            </a:pPr>
            <a:endParaRPr lang="en-US" sz="2800" u="none" spc="-177" dirty="0">
              <a:solidFill>
                <a:srgbClr val="000000"/>
              </a:solidFill>
              <a:latin typeface="Telegraf 1"/>
              <a:ea typeface="Telegraf 1"/>
              <a:cs typeface="Telegraf 1"/>
              <a:sym typeface="Telegraf 1"/>
            </a:endParaRPr>
          </a:p>
          <a:p>
            <a:pPr marL="616398" lvl="1" indent="-308199">
              <a:lnSpc>
                <a:spcPts val="3997"/>
              </a:lnSpc>
              <a:spcBef>
                <a:spcPct val="0"/>
              </a:spcBef>
              <a:buFont typeface="Arial"/>
              <a:buChar char="•"/>
            </a:pPr>
            <a:r>
              <a:rPr lang="en-US" sz="2800" u="none" spc="-177" dirty="0">
                <a:solidFill>
                  <a:srgbClr val="000000"/>
                </a:solidFill>
                <a:latin typeface="Telegraf 1"/>
                <a:ea typeface="Telegraf 1"/>
                <a:cs typeface="Telegraf 1"/>
                <a:sym typeface="Telegraf 1"/>
              </a:rPr>
              <a:t>Remember that a work week is Sunday – Saturday. </a:t>
            </a:r>
            <a:br>
              <a:rPr lang="en-US" sz="2800" u="none" spc="-177" dirty="0">
                <a:solidFill>
                  <a:srgbClr val="000000"/>
                </a:solidFill>
                <a:latin typeface="Telegraf 1"/>
                <a:ea typeface="Telegraf 1"/>
                <a:cs typeface="Telegraf 1"/>
                <a:sym typeface="Telegraf 1"/>
              </a:rPr>
            </a:br>
            <a:r>
              <a:rPr lang="en-US" sz="2800" u="none" spc="-177" dirty="0">
                <a:solidFill>
                  <a:srgbClr val="000000"/>
                </a:solidFill>
                <a:latin typeface="Telegraf 1"/>
                <a:ea typeface="Telegraf 1"/>
                <a:cs typeface="Telegraf 1"/>
                <a:sym typeface="Telegraf 1"/>
              </a:rPr>
              <a:t>All hours worked in all jobs (including sick leave) are included in the total hours worked in a week.</a:t>
            </a:r>
            <a:br>
              <a:rPr lang="en-US" sz="2800" u="none" spc="-177" dirty="0">
                <a:solidFill>
                  <a:srgbClr val="000000"/>
                </a:solidFill>
                <a:latin typeface="Telegraf 1"/>
                <a:ea typeface="Telegraf 1"/>
                <a:cs typeface="Telegraf 1"/>
                <a:sym typeface="Telegraf 1"/>
              </a:rPr>
            </a:br>
            <a:endParaRPr lang="en-US" sz="2800" u="none" spc="-177" dirty="0">
              <a:solidFill>
                <a:srgbClr val="000000"/>
              </a:solidFill>
              <a:latin typeface="Telegraf 1"/>
              <a:ea typeface="Telegraf 1"/>
              <a:cs typeface="Telegraf 1"/>
              <a:sym typeface="Telegraf 1"/>
            </a:endParaRPr>
          </a:p>
          <a:p>
            <a:pPr marL="616398" lvl="1" indent="-308199">
              <a:lnSpc>
                <a:spcPts val="3997"/>
              </a:lnSpc>
              <a:spcBef>
                <a:spcPct val="0"/>
              </a:spcBef>
              <a:buFont typeface="Arial"/>
              <a:buChar char="•"/>
            </a:pPr>
            <a:r>
              <a:rPr lang="en-US" sz="2800" u="none" spc="-177" dirty="0">
                <a:solidFill>
                  <a:srgbClr val="000000"/>
                </a:solidFill>
                <a:latin typeface="Telegraf 1"/>
                <a:ea typeface="Telegraf 1"/>
                <a:cs typeface="Telegraf 1"/>
                <a:sym typeface="Telegraf 1"/>
              </a:rPr>
              <a:t>Don’t assume students know how to enter their time - review this with them as well as how to round minutes (1-7 round down to the nearest quarter, 8-14 round up to the nearest quarter).</a:t>
            </a:r>
            <a:br>
              <a:rPr lang="en-US" sz="2400" u="none" spc="-177" dirty="0">
                <a:solidFill>
                  <a:srgbClr val="000000"/>
                </a:solidFill>
                <a:latin typeface="Telegraf 1"/>
                <a:ea typeface="Telegraf 1"/>
                <a:cs typeface="Telegraf 1"/>
                <a:sym typeface="Telegraf 1"/>
              </a:rPr>
            </a:br>
            <a:endParaRPr lang="en-US" sz="2400" u="none" spc="-177" dirty="0">
              <a:solidFill>
                <a:srgbClr val="000000"/>
              </a:solidFill>
              <a:latin typeface="Telegraf 1"/>
              <a:ea typeface="Telegraf 1"/>
              <a:cs typeface="Telegraf 1"/>
              <a:sym typeface="Telegraf 1"/>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a:off x="-3383419" y="-3222351"/>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Y2K Aesthetic Elements"/>
          <p:cNvSpPr/>
          <p:nvPr/>
        </p:nvSpPr>
        <p:spPr>
          <a:xfrm rot="5400000">
            <a:off x="14586896" y="726124"/>
            <a:ext cx="5344807" cy="828445"/>
          </a:xfrm>
          <a:custGeom>
            <a:avLst/>
            <a:gdLst/>
            <a:ahLst/>
            <a:cxnLst/>
            <a:rect l="l" t="t" r="r" b="b"/>
            <a:pathLst>
              <a:path w="5344807" h="828445">
                <a:moveTo>
                  <a:pt x="0" y="0"/>
                </a:moveTo>
                <a:lnTo>
                  <a:pt x="5344808" y="0"/>
                </a:lnTo>
                <a:lnTo>
                  <a:pt x="5344808" y="828445"/>
                </a:lnTo>
                <a:lnTo>
                  <a:pt x="0" y="828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descr="Line star y2k"/>
          <p:cNvSpPr/>
          <p:nvPr/>
        </p:nvSpPr>
        <p:spPr>
          <a:xfrm>
            <a:off x="-657131" y="8433629"/>
            <a:ext cx="5286429" cy="1044070"/>
          </a:xfrm>
          <a:custGeom>
            <a:avLst/>
            <a:gdLst/>
            <a:ahLst/>
            <a:cxnLst/>
            <a:rect l="l" t="t" r="r" b="b"/>
            <a:pathLst>
              <a:path w="5286429" h="1044070">
                <a:moveTo>
                  <a:pt x="0" y="0"/>
                </a:moveTo>
                <a:lnTo>
                  <a:pt x="5286430" y="0"/>
                </a:lnTo>
                <a:lnTo>
                  <a:pt x="5286430" y="1044070"/>
                </a:lnTo>
                <a:lnTo>
                  <a:pt x="0" y="10440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5" name="Group 5"/>
          <p:cNvGrpSpPr/>
          <p:nvPr/>
        </p:nvGrpSpPr>
        <p:grpSpPr>
          <a:xfrm>
            <a:off x="340655" y="3138854"/>
            <a:ext cx="16230600" cy="4009292"/>
            <a:chOff x="0" y="0"/>
            <a:chExt cx="3774616" cy="932408"/>
          </a:xfrm>
        </p:grpSpPr>
        <p:sp>
          <p:nvSpPr>
            <p:cNvPr id="6" name="Freeform 6"/>
            <p:cNvSpPr/>
            <p:nvPr/>
          </p:nvSpPr>
          <p:spPr>
            <a:xfrm>
              <a:off x="0" y="0"/>
              <a:ext cx="3774617" cy="932408"/>
            </a:xfrm>
            <a:custGeom>
              <a:avLst/>
              <a:gdLst/>
              <a:ahLst/>
              <a:cxnLst/>
              <a:rect l="l" t="t" r="r" b="b"/>
              <a:pathLst>
                <a:path w="3774617" h="932408">
                  <a:moveTo>
                    <a:pt x="0" y="0"/>
                  </a:moveTo>
                  <a:lnTo>
                    <a:pt x="3774617" y="0"/>
                  </a:lnTo>
                  <a:lnTo>
                    <a:pt x="3774617" y="932408"/>
                  </a:lnTo>
                  <a:lnTo>
                    <a:pt x="0" y="932408"/>
                  </a:lnTo>
                  <a:close/>
                </a:path>
              </a:pathLst>
            </a:custGeom>
            <a:solidFill>
              <a:srgbClr val="FDFDFD"/>
            </a:solidFill>
          </p:spPr>
          <p:txBody>
            <a:bodyPr/>
            <a:lstStyle/>
            <a:p>
              <a:endParaRPr lang="en-US"/>
            </a:p>
          </p:txBody>
        </p:sp>
      </p:grpSp>
      <p:sp>
        <p:nvSpPr>
          <p:cNvPr id="7" name="TextBox 7"/>
          <p:cNvSpPr txBox="1"/>
          <p:nvPr/>
        </p:nvSpPr>
        <p:spPr>
          <a:xfrm>
            <a:off x="1028700" y="3261390"/>
            <a:ext cx="14696994" cy="3933897"/>
          </a:xfrm>
          <a:prstGeom prst="rect">
            <a:avLst/>
          </a:prstGeom>
        </p:spPr>
        <p:txBody>
          <a:bodyPr lIns="0" tIns="0" rIns="0" bIns="0" rtlCol="0" anchor="t">
            <a:spAutoFit/>
          </a:bodyPr>
          <a:lstStyle/>
          <a:p>
            <a:pPr marL="0" lvl="0" indent="0" algn="ctr">
              <a:lnSpc>
                <a:spcPts val="4977"/>
              </a:lnSpc>
              <a:spcBef>
                <a:spcPct val="0"/>
              </a:spcBef>
            </a:pPr>
            <a:r>
              <a:rPr lang="en-US" sz="3554" b="1" spc="-220" dirty="0">
                <a:solidFill>
                  <a:srgbClr val="000000"/>
                </a:solidFill>
                <a:latin typeface="Cinzel Decorative Bold"/>
                <a:ea typeface="Cinzel Decorative Bold"/>
                <a:cs typeface="Cinzel Decorative Bold"/>
                <a:sym typeface="Cinzel Decorative Bold"/>
              </a:rPr>
              <a:t>student payroll resources</a:t>
            </a:r>
          </a:p>
          <a:p>
            <a:pPr marL="0" lvl="0" indent="0" algn="ctr">
              <a:lnSpc>
                <a:spcPts val="3717"/>
              </a:lnSpc>
              <a:spcBef>
                <a:spcPct val="0"/>
              </a:spcBef>
            </a:pPr>
            <a:endParaRPr lang="en-US" sz="3554" b="1" spc="-220" dirty="0">
              <a:solidFill>
                <a:srgbClr val="000000"/>
              </a:solidFill>
              <a:latin typeface="Cinzel Decorative Bold"/>
              <a:ea typeface="Cinzel Decorative Bold"/>
              <a:cs typeface="Cinzel Decorative Bold"/>
              <a:sym typeface="Cinzel Decorative Bold"/>
            </a:endParaRPr>
          </a:p>
          <a:p>
            <a:pPr marL="573219" lvl="1" indent="-286610" algn="l">
              <a:lnSpc>
                <a:spcPts val="3717"/>
              </a:lnSpc>
              <a:spcBef>
                <a:spcPct val="0"/>
              </a:spcBef>
              <a:buFont typeface="Arial"/>
              <a:buChar char="•"/>
            </a:pPr>
            <a:r>
              <a:rPr lang="en-US" sz="2655" u="none" spc="-164" dirty="0">
                <a:solidFill>
                  <a:srgbClr val="000000"/>
                </a:solidFill>
                <a:latin typeface="Telegraf 1"/>
                <a:ea typeface="Telegraf 1"/>
                <a:cs typeface="Telegraf 1"/>
                <a:sym typeface="Telegraf 1"/>
              </a:rPr>
              <a:t>Juli Salinas is our expert on all things related to payroll!</a:t>
            </a:r>
            <a:br>
              <a:rPr lang="en-US" sz="2655" u="none" spc="-164" dirty="0">
                <a:solidFill>
                  <a:srgbClr val="000000"/>
                </a:solidFill>
                <a:latin typeface="Telegraf 1"/>
                <a:ea typeface="Telegraf 1"/>
                <a:cs typeface="Telegraf 1"/>
                <a:sym typeface="Telegraf 1"/>
              </a:rPr>
            </a:br>
            <a:endParaRPr lang="en-US" sz="2655" u="none" spc="-164" dirty="0">
              <a:solidFill>
                <a:srgbClr val="000000"/>
              </a:solidFill>
              <a:latin typeface="Telegraf 1"/>
              <a:ea typeface="Telegraf 1"/>
              <a:cs typeface="Telegraf 1"/>
              <a:sym typeface="Telegraf 1"/>
            </a:endParaRPr>
          </a:p>
          <a:p>
            <a:pPr marL="573219" lvl="1" indent="-286610">
              <a:lnSpc>
                <a:spcPts val="3717"/>
              </a:lnSpc>
              <a:spcBef>
                <a:spcPct val="0"/>
              </a:spcBef>
              <a:buFont typeface="Arial"/>
              <a:buChar char="•"/>
            </a:pPr>
            <a:r>
              <a:rPr lang="en-US" sz="2655" u="none" spc="-164" dirty="0">
                <a:solidFill>
                  <a:srgbClr val="000000"/>
                </a:solidFill>
                <a:latin typeface="Telegraf 1"/>
                <a:ea typeface="Telegraf 1"/>
                <a:cs typeface="Telegraf 1"/>
                <a:sym typeface="Telegraf 1"/>
              </a:rPr>
              <a:t>Please email studentpayroll@whitman.edu with any questions.</a:t>
            </a:r>
          </a:p>
          <a:p>
            <a:pPr algn="l">
              <a:lnSpc>
                <a:spcPts val="3717"/>
              </a:lnSpc>
              <a:spcBef>
                <a:spcPct val="0"/>
              </a:spcBef>
            </a:pPr>
            <a:endParaRPr lang="en-US" sz="2655" u="none" spc="-164" dirty="0">
              <a:solidFill>
                <a:srgbClr val="000000"/>
              </a:solidFill>
              <a:latin typeface="Telegraf 1"/>
              <a:ea typeface="Telegraf 1"/>
              <a:cs typeface="Telegraf 1"/>
              <a:sym typeface="Telegraf 1"/>
            </a:endParaRPr>
          </a:p>
          <a:p>
            <a:pPr marL="573219" lvl="1" indent="-286610" algn="l">
              <a:lnSpc>
                <a:spcPts val="3717"/>
              </a:lnSpc>
              <a:spcBef>
                <a:spcPct val="0"/>
              </a:spcBef>
              <a:buFont typeface="Arial"/>
              <a:buChar char="•"/>
            </a:pPr>
            <a:r>
              <a:rPr lang="en-US" sz="2655" u="none" spc="-164" dirty="0">
                <a:solidFill>
                  <a:srgbClr val="000000"/>
                </a:solidFill>
                <a:latin typeface="Telegraf 1"/>
                <a:ea typeface="Telegraf 1"/>
                <a:cs typeface="Telegraf 1"/>
                <a:sym typeface="Telegraf 1"/>
              </a:rPr>
              <a:t>Additional instructions and links related to student payroll can be found on the Business Office website.</a:t>
            </a:r>
          </a:p>
          <a:p>
            <a:pPr algn="l">
              <a:lnSpc>
                <a:spcPts val="3717"/>
              </a:lnSpc>
              <a:spcBef>
                <a:spcPct val="0"/>
              </a:spcBef>
            </a:pPr>
            <a:endParaRPr lang="en-US" sz="2655" u="none" spc="-164" dirty="0">
              <a:solidFill>
                <a:srgbClr val="000000"/>
              </a:solidFill>
              <a:latin typeface="Telegraf 1"/>
              <a:ea typeface="Telegraf 1"/>
              <a:cs typeface="Telegraf 1"/>
              <a:sym typeface="Telegraf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a:off x="-1029911" y="-3057431"/>
            <a:ext cx="22241409" cy="17866543"/>
          </a:xfrm>
          <a:custGeom>
            <a:avLst/>
            <a:gdLst/>
            <a:ahLst/>
            <a:cxnLst/>
            <a:rect l="l" t="t" r="r" b="b"/>
            <a:pathLst>
              <a:path w="22241409" h="17866543">
                <a:moveTo>
                  <a:pt x="0" y="0"/>
                </a:moveTo>
                <a:lnTo>
                  <a:pt x="22241409" y="0"/>
                </a:lnTo>
                <a:lnTo>
                  <a:pt x="22241409" y="17866543"/>
                </a:lnTo>
                <a:lnTo>
                  <a:pt x="0" y="17866543"/>
                </a:lnTo>
                <a:lnTo>
                  <a:pt x="0" y="0"/>
                </a:lnTo>
                <a:close/>
              </a:path>
            </a:pathLst>
          </a:custGeom>
          <a:blipFill>
            <a:blip r:embed="rId3">
              <a:alphaModFix amt="32999"/>
            </a:blip>
            <a:stretch>
              <a:fillRect t="-3140" b="-3140"/>
            </a:stretch>
          </a:blipFill>
        </p:spPr>
        <p:txBody>
          <a:bodyPr/>
          <a:lstStyle/>
          <a:p>
            <a:endParaRPr lang="en-US"/>
          </a:p>
        </p:txBody>
      </p:sp>
      <p:sp>
        <p:nvSpPr>
          <p:cNvPr id="3" name="Freeform 3" descr="Cool Y2k Linear Frame"/>
          <p:cNvSpPr/>
          <p:nvPr/>
        </p:nvSpPr>
        <p:spPr>
          <a:xfrm>
            <a:off x="292739" y="178666"/>
            <a:ext cx="1839300" cy="2160705"/>
          </a:xfrm>
          <a:custGeom>
            <a:avLst/>
            <a:gdLst/>
            <a:ahLst/>
            <a:cxnLst/>
            <a:rect l="l" t="t" r="r" b="b"/>
            <a:pathLst>
              <a:path w="1839300" h="2160705">
                <a:moveTo>
                  <a:pt x="0" y="0"/>
                </a:moveTo>
                <a:lnTo>
                  <a:pt x="1839300" y="0"/>
                </a:lnTo>
                <a:lnTo>
                  <a:pt x="1839300" y="2160706"/>
                </a:lnTo>
                <a:lnTo>
                  <a:pt x="0" y="21607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001914" y="2456299"/>
            <a:ext cx="8133686" cy="5349226"/>
            <a:chOff x="0" y="38100"/>
            <a:chExt cx="10844914" cy="7132301"/>
          </a:xfrm>
        </p:grpSpPr>
        <p:sp>
          <p:nvSpPr>
            <p:cNvPr id="5" name="TextBox 5"/>
            <p:cNvSpPr txBox="1"/>
            <p:nvPr/>
          </p:nvSpPr>
          <p:spPr>
            <a:xfrm>
              <a:off x="0" y="38100"/>
              <a:ext cx="7968186" cy="571500"/>
            </a:xfrm>
            <a:prstGeom prst="rect">
              <a:avLst/>
            </a:prstGeom>
          </p:spPr>
          <p:txBody>
            <a:bodyPr lIns="0" tIns="0" rIns="0" bIns="0" rtlCol="0" anchor="t">
              <a:spAutoFit/>
            </a:bodyPr>
            <a:lstStyle/>
            <a:p>
              <a:pPr marL="0" lvl="0" indent="0" algn="l">
                <a:lnSpc>
                  <a:spcPts val="2700"/>
                </a:lnSpc>
                <a:spcBef>
                  <a:spcPct val="0"/>
                </a:spcBef>
              </a:pPr>
              <a:r>
                <a:rPr lang="en-US" sz="3000" u="none" strike="noStrike" spc="-186">
                  <a:solidFill>
                    <a:srgbClr val="000000"/>
                  </a:solidFill>
                  <a:latin typeface="Telegraf 2"/>
                  <a:ea typeface="Telegraf 2"/>
                  <a:cs typeface="Telegraf 2"/>
                  <a:sym typeface="Telegraf 2"/>
                </a:rPr>
                <a:t>New policies</a:t>
              </a:r>
            </a:p>
          </p:txBody>
        </p:sp>
        <p:sp>
          <p:nvSpPr>
            <p:cNvPr id="6" name="TextBox 6"/>
            <p:cNvSpPr txBox="1"/>
            <p:nvPr/>
          </p:nvSpPr>
          <p:spPr>
            <a:xfrm>
              <a:off x="0" y="2012635"/>
              <a:ext cx="10844914" cy="481671"/>
            </a:xfrm>
            <a:prstGeom prst="rect">
              <a:avLst/>
            </a:prstGeom>
          </p:spPr>
          <p:txBody>
            <a:bodyPr wrap="square" lIns="0" tIns="0" rIns="0" bIns="0" rtlCol="0" anchor="t">
              <a:spAutoFit/>
            </a:bodyPr>
            <a:lstStyle/>
            <a:p>
              <a:pPr algn="l">
                <a:lnSpc>
                  <a:spcPts val="2700"/>
                </a:lnSpc>
              </a:pPr>
              <a:r>
                <a:rPr lang="en-US" sz="3000" spc="-186" dirty="0">
                  <a:solidFill>
                    <a:srgbClr val="000000"/>
                  </a:solidFill>
                  <a:latin typeface="Telegraf 2"/>
                  <a:ea typeface="Telegraf 2"/>
                  <a:cs typeface="Telegraf 2"/>
                  <a:sym typeface="Telegraf 2"/>
                </a:rPr>
                <a:t>Basic facts about student employment</a:t>
              </a:r>
            </a:p>
          </p:txBody>
        </p:sp>
        <p:sp>
          <p:nvSpPr>
            <p:cNvPr id="7" name="TextBox 7"/>
            <p:cNvSpPr txBox="1"/>
            <p:nvPr/>
          </p:nvSpPr>
          <p:spPr>
            <a:xfrm>
              <a:off x="0" y="4379012"/>
              <a:ext cx="7968186" cy="571500"/>
            </a:xfrm>
            <a:prstGeom prst="rect">
              <a:avLst/>
            </a:prstGeom>
          </p:spPr>
          <p:txBody>
            <a:bodyPr lIns="0" tIns="0" rIns="0" bIns="0" rtlCol="0" anchor="t">
              <a:spAutoFit/>
            </a:bodyPr>
            <a:lstStyle/>
            <a:p>
              <a:pPr marL="0" lvl="0" indent="0" algn="l">
                <a:lnSpc>
                  <a:spcPts val="2700"/>
                </a:lnSpc>
                <a:spcBef>
                  <a:spcPct val="0"/>
                </a:spcBef>
              </a:pPr>
              <a:r>
                <a:rPr lang="en-US" sz="3000" spc="-186" dirty="0">
                  <a:solidFill>
                    <a:srgbClr val="000000"/>
                  </a:solidFill>
                  <a:latin typeface="Telegraf 2"/>
                  <a:ea typeface="Telegraf 2"/>
                  <a:cs typeface="Telegraf 2"/>
                  <a:sym typeface="Telegraf 2"/>
                </a:rPr>
                <a:t>Recruiting a candidate pool</a:t>
              </a:r>
            </a:p>
          </p:txBody>
        </p:sp>
        <p:sp>
          <p:nvSpPr>
            <p:cNvPr id="8" name="TextBox 8"/>
            <p:cNvSpPr txBox="1"/>
            <p:nvPr/>
          </p:nvSpPr>
          <p:spPr>
            <a:xfrm>
              <a:off x="16933" y="6598901"/>
              <a:ext cx="7968186" cy="571500"/>
            </a:xfrm>
            <a:prstGeom prst="rect">
              <a:avLst/>
            </a:prstGeom>
          </p:spPr>
          <p:txBody>
            <a:bodyPr lIns="0" tIns="0" rIns="0" bIns="0" rtlCol="0" anchor="t">
              <a:spAutoFit/>
            </a:bodyPr>
            <a:lstStyle/>
            <a:p>
              <a:pPr marL="0" lvl="0" indent="0" algn="l">
                <a:lnSpc>
                  <a:spcPts val="2700"/>
                </a:lnSpc>
                <a:spcBef>
                  <a:spcPct val="0"/>
                </a:spcBef>
              </a:pPr>
              <a:r>
                <a:rPr lang="en-US" sz="3000" spc="-186" dirty="0">
                  <a:solidFill>
                    <a:srgbClr val="000000"/>
                  </a:solidFill>
                  <a:latin typeface="Telegraf 2"/>
                  <a:ea typeface="Telegraf 2"/>
                  <a:cs typeface="Telegraf 2"/>
                  <a:sym typeface="Telegraf 2"/>
                </a:rPr>
                <a:t>Hiring process</a:t>
              </a:r>
            </a:p>
          </p:txBody>
        </p:sp>
      </p:grpSp>
      <p:sp>
        <p:nvSpPr>
          <p:cNvPr id="9" name="TextBox 9"/>
          <p:cNvSpPr txBox="1"/>
          <p:nvPr/>
        </p:nvSpPr>
        <p:spPr>
          <a:xfrm>
            <a:off x="1384300" y="2580124"/>
            <a:ext cx="5571545" cy="1293298"/>
          </a:xfrm>
          <a:prstGeom prst="rect">
            <a:avLst/>
          </a:prstGeom>
        </p:spPr>
        <p:txBody>
          <a:bodyPr lIns="0" tIns="0" rIns="0" bIns="0" rtlCol="0" anchor="t">
            <a:spAutoFit/>
          </a:bodyPr>
          <a:lstStyle/>
          <a:p>
            <a:pPr marL="0" lvl="0" indent="0" algn="l">
              <a:lnSpc>
                <a:spcPts val="4900"/>
              </a:lnSpc>
              <a:spcBef>
                <a:spcPct val="0"/>
              </a:spcBef>
            </a:pPr>
            <a:r>
              <a:rPr lang="en-US" sz="5444" b="1" u="none" strike="noStrike" spc="-337">
                <a:solidFill>
                  <a:srgbClr val="000000"/>
                </a:solidFill>
                <a:latin typeface="Cinzel Decorative Bold"/>
                <a:ea typeface="Cinzel Decorative Bold"/>
                <a:cs typeface="Cinzel Decorative Bold"/>
                <a:sym typeface="Cinzel Decorative Bold"/>
              </a:rPr>
              <a:t>today’s conversation</a:t>
            </a:r>
          </a:p>
        </p:txBody>
      </p:sp>
      <p:sp>
        <p:nvSpPr>
          <p:cNvPr id="10" name="AutoShape 10"/>
          <p:cNvSpPr/>
          <p:nvPr/>
        </p:nvSpPr>
        <p:spPr>
          <a:xfrm flipH="1">
            <a:off x="1384300" y="5133975"/>
            <a:ext cx="4111176" cy="0"/>
          </a:xfrm>
          <a:prstGeom prst="line">
            <a:avLst/>
          </a:prstGeom>
          <a:ln w="19050" cap="flat">
            <a:solidFill>
              <a:srgbClr val="FDFDFD"/>
            </a:solidFill>
            <a:prstDash val="solid"/>
            <a:headEnd type="none" w="sm" len="sm"/>
            <a:tailEnd type="none" w="sm" len="sm"/>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sp>
        <p:nvSpPr>
          <p:cNvPr id="3" name="Freeform 3" descr="Y2k blurred overlay"/>
          <p:cNvSpPr/>
          <p:nvPr/>
        </p:nvSpPr>
        <p:spPr>
          <a:xfrm>
            <a:off x="-474372" y="-518971"/>
            <a:ext cx="2686290" cy="2687409"/>
          </a:xfrm>
          <a:custGeom>
            <a:avLst/>
            <a:gdLst/>
            <a:ahLst/>
            <a:cxnLst/>
            <a:rect l="l" t="t" r="r" b="b"/>
            <a:pathLst>
              <a:path w="2686290" h="2687409">
                <a:moveTo>
                  <a:pt x="0" y="0"/>
                </a:moveTo>
                <a:lnTo>
                  <a:pt x="2686289" y="0"/>
                </a:lnTo>
                <a:lnTo>
                  <a:pt x="2686289" y="2687409"/>
                </a:lnTo>
                <a:lnTo>
                  <a:pt x="0" y="2687409"/>
                </a:lnTo>
                <a:lnTo>
                  <a:pt x="0" y="0"/>
                </a:lnTo>
                <a:close/>
              </a:path>
            </a:pathLst>
          </a:custGeom>
          <a:blipFill>
            <a:blip r:embed="rId4">
              <a:alphaModFix amt="57000"/>
            </a:blip>
            <a:stretch>
              <a:fillRect/>
            </a:stretch>
          </a:blipFill>
        </p:spPr>
        <p:txBody>
          <a:bodyPr/>
          <a:lstStyle/>
          <a:p>
            <a:endParaRPr lang="en-US"/>
          </a:p>
        </p:txBody>
      </p:sp>
      <p:sp>
        <p:nvSpPr>
          <p:cNvPr id="4" name="Freeform 4" descr="Y2K Element Star"/>
          <p:cNvSpPr/>
          <p:nvPr/>
        </p:nvSpPr>
        <p:spPr>
          <a:xfrm>
            <a:off x="158279" y="-44143"/>
            <a:ext cx="1543046" cy="1543046"/>
          </a:xfrm>
          <a:custGeom>
            <a:avLst/>
            <a:gdLst/>
            <a:ahLst/>
            <a:cxnLst/>
            <a:rect l="l" t="t" r="r" b="b"/>
            <a:pathLst>
              <a:path w="1543046" h="1543046">
                <a:moveTo>
                  <a:pt x="0" y="0"/>
                </a:moveTo>
                <a:lnTo>
                  <a:pt x="1543046" y="0"/>
                </a:lnTo>
                <a:lnTo>
                  <a:pt x="1543046" y="1543046"/>
                </a:lnTo>
                <a:lnTo>
                  <a:pt x="0" y="15430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2078366" y="3531673"/>
            <a:ext cx="3490990" cy="3490990"/>
          </a:xfrm>
          <a:custGeom>
            <a:avLst/>
            <a:gdLst/>
            <a:ahLst/>
            <a:cxnLst/>
            <a:rect l="l" t="t" r="r" b="b"/>
            <a:pathLst>
              <a:path w="3490990" h="3490990">
                <a:moveTo>
                  <a:pt x="0" y="0"/>
                </a:moveTo>
                <a:lnTo>
                  <a:pt x="3490989" y="0"/>
                </a:lnTo>
                <a:lnTo>
                  <a:pt x="3490989" y="3490990"/>
                </a:lnTo>
                <a:lnTo>
                  <a:pt x="0" y="3490990"/>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8224651" y="3531673"/>
            <a:ext cx="8693378" cy="952500"/>
          </a:xfrm>
          <a:prstGeom prst="rect">
            <a:avLst/>
          </a:prstGeom>
        </p:spPr>
        <p:txBody>
          <a:bodyPr lIns="0" tIns="0" rIns="0" bIns="0" rtlCol="0" anchor="t">
            <a:spAutoFit/>
          </a:bodyPr>
          <a:lstStyle/>
          <a:p>
            <a:pPr marL="0" lvl="0" indent="0" algn="l">
              <a:lnSpc>
                <a:spcPts val="7559"/>
              </a:lnSpc>
            </a:pPr>
            <a:r>
              <a:rPr lang="en-US" sz="6300" b="1" spc="-390">
                <a:solidFill>
                  <a:srgbClr val="000000"/>
                </a:solidFill>
                <a:latin typeface="Cinzel Decorative Bold"/>
                <a:ea typeface="Cinzel Decorative Bold"/>
                <a:cs typeface="Cinzel Decorative Bold"/>
                <a:sym typeface="Cinzel Decorative Bold"/>
              </a:rPr>
              <a:t>new policies</a:t>
            </a:r>
          </a:p>
        </p:txBody>
      </p:sp>
      <p:sp>
        <p:nvSpPr>
          <p:cNvPr id="7" name="TextBox 7"/>
          <p:cNvSpPr txBox="1"/>
          <p:nvPr/>
        </p:nvSpPr>
        <p:spPr>
          <a:xfrm>
            <a:off x="8224651" y="4952828"/>
            <a:ext cx="8693378" cy="409575"/>
          </a:xfrm>
          <a:prstGeom prst="rect">
            <a:avLst/>
          </a:prstGeom>
        </p:spPr>
        <p:txBody>
          <a:bodyPr lIns="0" tIns="0" rIns="0" bIns="0" rtlCol="0" anchor="t">
            <a:spAutoFit/>
          </a:bodyPr>
          <a:lstStyle/>
          <a:p>
            <a:pPr marL="0" lvl="0" indent="0" algn="l">
              <a:lnSpc>
                <a:spcPts val="2999"/>
              </a:lnSpc>
            </a:pPr>
            <a:r>
              <a:rPr lang="en-US" sz="2499" spc="-154">
                <a:solidFill>
                  <a:srgbClr val="000000"/>
                </a:solidFill>
                <a:latin typeface="Telegraf 1"/>
                <a:ea typeface="Telegraf 1"/>
                <a:cs typeface="Telegraf 1"/>
                <a:sym typeface="Telegraf 1"/>
              </a:rPr>
              <a:t>(1) Priority Hiring for Students with Work Awards</a:t>
            </a:r>
          </a:p>
        </p:txBody>
      </p:sp>
      <p:sp>
        <p:nvSpPr>
          <p:cNvPr id="8" name="TextBox 8"/>
          <p:cNvSpPr txBox="1"/>
          <p:nvPr/>
        </p:nvSpPr>
        <p:spPr>
          <a:xfrm>
            <a:off x="8224651" y="6294952"/>
            <a:ext cx="8693378" cy="460375"/>
          </a:xfrm>
          <a:prstGeom prst="rect">
            <a:avLst/>
          </a:prstGeom>
        </p:spPr>
        <p:txBody>
          <a:bodyPr lIns="0" tIns="0" rIns="0" bIns="0" rtlCol="0" anchor="t">
            <a:spAutoFit/>
          </a:bodyPr>
          <a:lstStyle/>
          <a:p>
            <a:pPr marL="0" lvl="0" indent="0" algn="l">
              <a:lnSpc>
                <a:spcPts val="3499"/>
              </a:lnSpc>
            </a:pPr>
            <a:r>
              <a:rPr lang="en-US" sz="2499" spc="-154">
                <a:solidFill>
                  <a:srgbClr val="000000"/>
                </a:solidFill>
                <a:latin typeface="Telegraf 1"/>
                <a:ea typeface="Telegraf 1"/>
                <a:cs typeface="Telegraf 1"/>
                <a:sym typeface="Telegraf 1"/>
              </a:rPr>
              <a:t>(2) Maximum Number of Work Hours for On-Campus Employment</a:t>
            </a:r>
          </a:p>
        </p:txBody>
      </p:sp>
      <p:sp>
        <p:nvSpPr>
          <p:cNvPr id="9" name="AutoShape 9"/>
          <p:cNvSpPr/>
          <p:nvPr/>
        </p:nvSpPr>
        <p:spPr>
          <a:xfrm>
            <a:off x="8224651" y="5873921"/>
            <a:ext cx="8693378" cy="0"/>
          </a:xfrm>
          <a:prstGeom prst="line">
            <a:avLst/>
          </a:prstGeom>
          <a:ln w="9525" cap="rnd">
            <a:solidFill>
              <a:srgbClr val="1A1823"/>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2F5"/>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sp>
        <p:nvSpPr>
          <p:cNvPr id="3" name="TextBox 3"/>
          <p:cNvSpPr txBox="1"/>
          <p:nvPr/>
        </p:nvSpPr>
        <p:spPr>
          <a:xfrm>
            <a:off x="3712371" y="1927267"/>
            <a:ext cx="10863257" cy="1352550"/>
          </a:xfrm>
          <a:prstGeom prst="rect">
            <a:avLst/>
          </a:prstGeom>
        </p:spPr>
        <p:txBody>
          <a:bodyPr lIns="0" tIns="0" rIns="0" bIns="0" rtlCol="0" anchor="t">
            <a:spAutoFit/>
          </a:bodyPr>
          <a:lstStyle/>
          <a:p>
            <a:pPr marL="0" lvl="0" indent="0" algn="ctr">
              <a:lnSpc>
                <a:spcPts val="5364"/>
              </a:lnSpc>
              <a:spcBef>
                <a:spcPct val="0"/>
              </a:spcBef>
            </a:pPr>
            <a:r>
              <a:rPr lang="en-US" sz="4470" b="1" spc="-277">
                <a:solidFill>
                  <a:srgbClr val="000000"/>
                </a:solidFill>
                <a:latin typeface="Cinzel Decorative Bold"/>
                <a:ea typeface="Cinzel Decorative Bold"/>
                <a:cs typeface="Cinzel Decorative Bold"/>
                <a:sym typeface="Cinzel Decorative Bold"/>
              </a:rPr>
              <a:t>priority hiring for students </a:t>
            </a:r>
          </a:p>
          <a:p>
            <a:pPr marL="0" lvl="0" indent="0" algn="ctr">
              <a:lnSpc>
                <a:spcPts val="5364"/>
              </a:lnSpc>
              <a:spcBef>
                <a:spcPct val="0"/>
              </a:spcBef>
            </a:pPr>
            <a:r>
              <a:rPr lang="en-US" sz="4470" b="1" spc="-277">
                <a:solidFill>
                  <a:srgbClr val="000000"/>
                </a:solidFill>
                <a:latin typeface="Cinzel Decorative Bold"/>
                <a:ea typeface="Cinzel Decorative Bold"/>
                <a:cs typeface="Cinzel Decorative Bold"/>
                <a:sym typeface="Cinzel Decorative Bold"/>
              </a:rPr>
              <a:t>with work awards</a:t>
            </a:r>
          </a:p>
        </p:txBody>
      </p:sp>
      <p:sp>
        <p:nvSpPr>
          <p:cNvPr id="4" name="TextBox 4"/>
          <p:cNvSpPr txBox="1"/>
          <p:nvPr/>
        </p:nvSpPr>
        <p:spPr>
          <a:xfrm>
            <a:off x="1634798" y="5643911"/>
            <a:ext cx="4580058" cy="1733550"/>
          </a:xfrm>
          <a:prstGeom prst="rect">
            <a:avLst/>
          </a:prstGeom>
        </p:spPr>
        <p:txBody>
          <a:bodyPr lIns="0" tIns="0" rIns="0" bIns="0" rtlCol="0" anchor="t">
            <a:spAutoFit/>
          </a:bodyPr>
          <a:lstStyle/>
          <a:p>
            <a:pPr marL="0" lvl="0" indent="0" algn="ctr">
              <a:lnSpc>
                <a:spcPts val="3300"/>
              </a:lnSpc>
            </a:pPr>
            <a:r>
              <a:rPr lang="en-US" sz="2800" spc="-186" dirty="0">
                <a:solidFill>
                  <a:srgbClr val="000000"/>
                </a:solidFill>
                <a:latin typeface="Telegraf 1"/>
                <a:ea typeface="Telegraf 1"/>
                <a:cs typeface="Telegraf 1"/>
                <a:sym typeface="Telegraf 1"/>
              </a:rPr>
              <a:t>Departments are required to give priority to students with work awards when hiring student employees.</a:t>
            </a:r>
          </a:p>
        </p:txBody>
      </p:sp>
      <p:sp>
        <p:nvSpPr>
          <p:cNvPr id="5" name="TextBox 5"/>
          <p:cNvSpPr txBox="1"/>
          <p:nvPr/>
        </p:nvSpPr>
        <p:spPr>
          <a:xfrm>
            <a:off x="6853971" y="5643911"/>
            <a:ext cx="4580058" cy="1733550"/>
          </a:xfrm>
          <a:prstGeom prst="rect">
            <a:avLst/>
          </a:prstGeom>
        </p:spPr>
        <p:txBody>
          <a:bodyPr lIns="0" tIns="0" rIns="0" bIns="0" rtlCol="0" anchor="t">
            <a:spAutoFit/>
          </a:bodyPr>
          <a:lstStyle/>
          <a:p>
            <a:pPr marL="0" lvl="0" indent="0" algn="ctr">
              <a:lnSpc>
                <a:spcPts val="3300"/>
              </a:lnSpc>
              <a:spcBef>
                <a:spcPct val="0"/>
              </a:spcBef>
            </a:pPr>
            <a:r>
              <a:rPr lang="en-US" sz="2800" spc="-186" dirty="0">
                <a:solidFill>
                  <a:srgbClr val="000000"/>
                </a:solidFill>
                <a:latin typeface="Telegraf 1"/>
                <a:ea typeface="Telegraf 1"/>
                <a:cs typeface="Telegraf 1"/>
                <a:sym typeface="Telegraf 1"/>
              </a:rPr>
              <a:t>All positions must be posted in Handshake, and “work award” must be checked for the first week of posting.</a:t>
            </a:r>
          </a:p>
        </p:txBody>
      </p:sp>
      <p:sp>
        <p:nvSpPr>
          <p:cNvPr id="6" name="TextBox 6"/>
          <p:cNvSpPr txBox="1"/>
          <p:nvPr/>
        </p:nvSpPr>
        <p:spPr>
          <a:xfrm>
            <a:off x="12073145" y="5643911"/>
            <a:ext cx="4580058" cy="1692771"/>
          </a:xfrm>
          <a:prstGeom prst="rect">
            <a:avLst/>
          </a:prstGeom>
        </p:spPr>
        <p:txBody>
          <a:bodyPr lIns="0" tIns="0" rIns="0" bIns="0" rtlCol="0" anchor="t">
            <a:spAutoFit/>
          </a:bodyPr>
          <a:lstStyle/>
          <a:p>
            <a:pPr marL="0" lvl="0" indent="0" algn="ctr">
              <a:lnSpc>
                <a:spcPts val="3300"/>
              </a:lnSpc>
              <a:spcBef>
                <a:spcPct val="0"/>
              </a:spcBef>
            </a:pPr>
            <a:r>
              <a:rPr lang="en-US" sz="2800" spc="-186" dirty="0">
                <a:solidFill>
                  <a:srgbClr val="000000"/>
                </a:solidFill>
                <a:latin typeface="Telegraf 1"/>
                <a:ea typeface="Telegraf 1"/>
                <a:cs typeface="Telegraf 1"/>
                <a:sym typeface="Telegraf 1"/>
              </a:rPr>
              <a:t>Supervisors are encouraged to repost employment opportunities each year to give all students the chance to apply.</a:t>
            </a:r>
          </a:p>
        </p:txBody>
      </p:sp>
      <p:sp>
        <p:nvSpPr>
          <p:cNvPr id="7" name="Freeform 7"/>
          <p:cNvSpPr/>
          <p:nvPr/>
        </p:nvSpPr>
        <p:spPr>
          <a:xfrm>
            <a:off x="3273563" y="3829650"/>
            <a:ext cx="1302528" cy="1302528"/>
          </a:xfrm>
          <a:custGeom>
            <a:avLst/>
            <a:gdLst/>
            <a:ahLst/>
            <a:cxnLst/>
            <a:rect l="l" t="t" r="r" b="b"/>
            <a:pathLst>
              <a:path w="1302528" h="1302528">
                <a:moveTo>
                  <a:pt x="0" y="0"/>
                </a:moveTo>
                <a:lnTo>
                  <a:pt x="1302527" y="0"/>
                </a:lnTo>
                <a:lnTo>
                  <a:pt x="1302527" y="1302528"/>
                </a:lnTo>
                <a:lnTo>
                  <a:pt x="0" y="1302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8492736" y="3829650"/>
            <a:ext cx="1302528" cy="1302528"/>
          </a:xfrm>
          <a:custGeom>
            <a:avLst/>
            <a:gdLst/>
            <a:ahLst/>
            <a:cxnLst/>
            <a:rect l="l" t="t" r="r" b="b"/>
            <a:pathLst>
              <a:path w="1302528" h="1302528">
                <a:moveTo>
                  <a:pt x="0" y="0"/>
                </a:moveTo>
                <a:lnTo>
                  <a:pt x="1302528" y="0"/>
                </a:lnTo>
                <a:lnTo>
                  <a:pt x="1302528" y="1302528"/>
                </a:lnTo>
                <a:lnTo>
                  <a:pt x="0" y="1302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711910" y="3829650"/>
            <a:ext cx="1302528" cy="1302528"/>
          </a:xfrm>
          <a:custGeom>
            <a:avLst/>
            <a:gdLst/>
            <a:ahLst/>
            <a:cxnLst/>
            <a:rect l="l" t="t" r="r" b="b"/>
            <a:pathLst>
              <a:path w="1302528" h="1302528">
                <a:moveTo>
                  <a:pt x="0" y="0"/>
                </a:moveTo>
                <a:lnTo>
                  <a:pt x="1302527" y="0"/>
                </a:lnTo>
                <a:lnTo>
                  <a:pt x="1302527" y="1302528"/>
                </a:lnTo>
                <a:lnTo>
                  <a:pt x="0" y="1302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grpSp>
        <p:nvGrpSpPr>
          <p:cNvPr id="3" name="Group 3"/>
          <p:cNvGrpSpPr/>
          <p:nvPr/>
        </p:nvGrpSpPr>
        <p:grpSpPr>
          <a:xfrm>
            <a:off x="-115889" y="0"/>
            <a:ext cx="9259889" cy="10452100"/>
            <a:chOff x="0" y="0"/>
            <a:chExt cx="3132358" cy="3535649"/>
          </a:xfrm>
        </p:grpSpPr>
        <p:sp>
          <p:nvSpPr>
            <p:cNvPr id="4" name="Freeform 4"/>
            <p:cNvSpPr/>
            <p:nvPr/>
          </p:nvSpPr>
          <p:spPr>
            <a:xfrm>
              <a:off x="0" y="0"/>
              <a:ext cx="3132358" cy="3535649"/>
            </a:xfrm>
            <a:custGeom>
              <a:avLst/>
              <a:gdLst/>
              <a:ahLst/>
              <a:cxnLst/>
              <a:rect l="l" t="t" r="r" b="b"/>
              <a:pathLst>
                <a:path w="3132358" h="3535649">
                  <a:moveTo>
                    <a:pt x="0" y="0"/>
                  </a:moveTo>
                  <a:lnTo>
                    <a:pt x="3132358" y="0"/>
                  </a:lnTo>
                  <a:lnTo>
                    <a:pt x="3132358" y="3535649"/>
                  </a:lnTo>
                  <a:lnTo>
                    <a:pt x="0" y="3535649"/>
                  </a:lnTo>
                  <a:close/>
                </a:path>
              </a:pathLst>
            </a:custGeom>
            <a:solidFill>
              <a:srgbClr val="FDFDFD"/>
            </a:solidFill>
          </p:spPr>
          <p:txBody>
            <a:bodyPr/>
            <a:lstStyle/>
            <a:p>
              <a:endParaRPr lang="en-US"/>
            </a:p>
          </p:txBody>
        </p:sp>
      </p:grpSp>
      <p:grpSp>
        <p:nvGrpSpPr>
          <p:cNvPr id="5" name="Group 5"/>
          <p:cNvGrpSpPr/>
          <p:nvPr/>
        </p:nvGrpSpPr>
        <p:grpSpPr>
          <a:xfrm>
            <a:off x="10882910" y="1902514"/>
            <a:ext cx="6376390" cy="6267660"/>
            <a:chOff x="0" y="0"/>
            <a:chExt cx="8501854" cy="8356879"/>
          </a:xfrm>
        </p:grpSpPr>
        <p:sp>
          <p:nvSpPr>
            <p:cNvPr id="6" name="AutoShape 6"/>
            <p:cNvSpPr/>
            <p:nvPr/>
          </p:nvSpPr>
          <p:spPr>
            <a:xfrm>
              <a:off x="0" y="2253233"/>
              <a:ext cx="8501854" cy="0"/>
            </a:xfrm>
            <a:prstGeom prst="line">
              <a:avLst/>
            </a:prstGeom>
            <a:ln w="12700" cap="rnd">
              <a:solidFill>
                <a:srgbClr val="6F6444">
                  <a:alpha val="29804"/>
                </a:srgbClr>
              </a:solidFill>
              <a:prstDash val="solid"/>
              <a:headEnd type="none" w="sm" len="sm"/>
              <a:tailEnd type="none" w="sm" len="sm"/>
            </a:ln>
          </p:spPr>
          <p:txBody>
            <a:bodyPr/>
            <a:lstStyle/>
            <a:p>
              <a:endParaRPr lang="en-US"/>
            </a:p>
          </p:txBody>
        </p:sp>
        <p:sp>
          <p:nvSpPr>
            <p:cNvPr id="7" name="AutoShape 7"/>
            <p:cNvSpPr/>
            <p:nvPr/>
          </p:nvSpPr>
          <p:spPr>
            <a:xfrm>
              <a:off x="0" y="5196481"/>
              <a:ext cx="8501854" cy="0"/>
            </a:xfrm>
            <a:prstGeom prst="line">
              <a:avLst/>
            </a:prstGeom>
            <a:ln w="12700" cap="rnd">
              <a:solidFill>
                <a:srgbClr val="6F6444">
                  <a:alpha val="29804"/>
                </a:srgbClr>
              </a:solidFill>
              <a:prstDash val="solid"/>
              <a:headEnd type="none" w="sm" len="sm"/>
              <a:tailEnd type="none" w="sm" len="sm"/>
            </a:ln>
          </p:spPr>
          <p:txBody>
            <a:bodyPr/>
            <a:lstStyle/>
            <a:p>
              <a:endParaRPr lang="en-US"/>
            </a:p>
          </p:txBody>
        </p:sp>
        <p:sp>
          <p:nvSpPr>
            <p:cNvPr id="8" name="TextBox 8"/>
            <p:cNvSpPr txBox="1"/>
            <p:nvPr/>
          </p:nvSpPr>
          <p:spPr>
            <a:xfrm>
              <a:off x="0" y="-66675"/>
              <a:ext cx="8501854" cy="1736725"/>
            </a:xfrm>
            <a:prstGeom prst="rect">
              <a:avLst/>
            </a:prstGeom>
          </p:spPr>
          <p:txBody>
            <a:bodyPr lIns="0" tIns="0" rIns="0" bIns="0" rtlCol="0" anchor="t">
              <a:spAutoFit/>
            </a:bodyPr>
            <a:lstStyle/>
            <a:p>
              <a:pPr marL="0" lvl="0" indent="0" algn="l">
                <a:lnSpc>
                  <a:spcPts val="3412"/>
                </a:lnSpc>
                <a:spcBef>
                  <a:spcPct val="0"/>
                </a:spcBef>
              </a:pPr>
              <a:r>
                <a:rPr lang="en-US" sz="2625" spc="-162">
                  <a:solidFill>
                    <a:srgbClr val="000000"/>
                  </a:solidFill>
                  <a:latin typeface="Telegraf 1"/>
                  <a:ea typeface="Telegraf 1"/>
                  <a:cs typeface="Telegraf 1"/>
                  <a:sym typeface="Telegraf 1"/>
                </a:rPr>
                <a:t>Students may work no more than 15 hours per week across all on campus jobs during the regular academic year.</a:t>
              </a:r>
            </a:p>
          </p:txBody>
        </p:sp>
        <p:sp>
          <p:nvSpPr>
            <p:cNvPr id="9" name="TextBox 9"/>
            <p:cNvSpPr txBox="1"/>
            <p:nvPr/>
          </p:nvSpPr>
          <p:spPr>
            <a:xfrm>
              <a:off x="0" y="2828684"/>
              <a:ext cx="8501854" cy="1736725"/>
            </a:xfrm>
            <a:prstGeom prst="rect">
              <a:avLst/>
            </a:prstGeom>
          </p:spPr>
          <p:txBody>
            <a:bodyPr lIns="0" tIns="0" rIns="0" bIns="0" rtlCol="0" anchor="t">
              <a:spAutoFit/>
            </a:bodyPr>
            <a:lstStyle/>
            <a:p>
              <a:pPr marL="0" lvl="0" indent="0" algn="l">
                <a:lnSpc>
                  <a:spcPts val="3412"/>
                </a:lnSpc>
                <a:spcBef>
                  <a:spcPct val="0"/>
                </a:spcBef>
              </a:pPr>
              <a:r>
                <a:rPr lang="en-US" sz="2625" spc="-162">
                  <a:solidFill>
                    <a:srgbClr val="000000"/>
                  </a:solidFill>
                  <a:latin typeface="Telegraf 1"/>
                  <a:ea typeface="Telegraf 1"/>
                  <a:cs typeface="Telegraf 1"/>
                  <a:sym typeface="Telegraf 1"/>
                </a:rPr>
                <a:t>Students wanting an exception to this policy for financial reasons should seek approval from the VP Kazi Joshua.</a:t>
              </a:r>
            </a:p>
          </p:txBody>
        </p:sp>
        <p:sp>
          <p:nvSpPr>
            <p:cNvPr id="10" name="TextBox 10"/>
            <p:cNvSpPr txBox="1"/>
            <p:nvPr/>
          </p:nvSpPr>
          <p:spPr>
            <a:xfrm>
              <a:off x="40720" y="6048654"/>
              <a:ext cx="8461133" cy="2308225"/>
            </a:xfrm>
            <a:prstGeom prst="rect">
              <a:avLst/>
            </a:prstGeom>
          </p:spPr>
          <p:txBody>
            <a:bodyPr lIns="0" tIns="0" rIns="0" bIns="0" rtlCol="0" anchor="t">
              <a:spAutoFit/>
            </a:bodyPr>
            <a:lstStyle/>
            <a:p>
              <a:pPr marL="0" lvl="0" indent="0" algn="l">
                <a:lnSpc>
                  <a:spcPts val="3412"/>
                </a:lnSpc>
                <a:spcBef>
                  <a:spcPct val="0"/>
                </a:spcBef>
              </a:pPr>
              <a:r>
                <a:rPr lang="en-US" sz="2625" spc="-162" dirty="0">
                  <a:solidFill>
                    <a:srgbClr val="000000"/>
                  </a:solidFill>
                  <a:latin typeface="Telegraf 1"/>
                  <a:ea typeface="Telegraf 1"/>
                  <a:cs typeface="Telegraf 1"/>
                  <a:sym typeface="Telegraf 1"/>
                </a:rPr>
                <a:t>Positions that require students to work hours over 15 for very short periods of time may be considered for approved exceptions ahead of time by Human Resources.</a:t>
              </a:r>
            </a:p>
          </p:txBody>
        </p:sp>
      </p:grpSp>
      <p:sp>
        <p:nvSpPr>
          <p:cNvPr id="11" name="Freeform 11"/>
          <p:cNvSpPr/>
          <p:nvPr/>
        </p:nvSpPr>
        <p:spPr>
          <a:xfrm>
            <a:off x="1856675" y="4128362"/>
            <a:ext cx="5029317" cy="5029317"/>
          </a:xfrm>
          <a:custGeom>
            <a:avLst/>
            <a:gdLst/>
            <a:ahLst/>
            <a:cxnLst/>
            <a:rect l="l" t="t" r="r" b="b"/>
            <a:pathLst>
              <a:path w="5029317" h="5029317">
                <a:moveTo>
                  <a:pt x="0" y="0"/>
                </a:moveTo>
                <a:lnTo>
                  <a:pt x="5029317" y="0"/>
                </a:lnTo>
                <a:lnTo>
                  <a:pt x="5029317" y="5029317"/>
                </a:lnTo>
                <a:lnTo>
                  <a:pt x="0" y="5029317"/>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028700" y="1304395"/>
            <a:ext cx="6894249" cy="2127107"/>
          </a:xfrm>
          <a:prstGeom prst="rect">
            <a:avLst/>
          </a:prstGeom>
        </p:spPr>
        <p:txBody>
          <a:bodyPr lIns="0" tIns="0" rIns="0" bIns="0" rtlCol="0" anchor="t">
            <a:spAutoFit/>
          </a:bodyPr>
          <a:lstStyle/>
          <a:p>
            <a:pPr marL="0" lvl="0" indent="0" algn="l">
              <a:lnSpc>
                <a:spcPts val="5539"/>
              </a:lnSpc>
            </a:pPr>
            <a:r>
              <a:rPr lang="en-US" sz="4261" spc="-264">
                <a:solidFill>
                  <a:srgbClr val="000000"/>
                </a:solidFill>
                <a:latin typeface="Telegraf 1"/>
                <a:ea typeface="Telegraf 1"/>
                <a:cs typeface="Telegraf 1"/>
                <a:sym typeface="Telegraf 1"/>
              </a:rPr>
              <a:t>Policy on Maximum number of work hours for on-campus student employment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CEE"/>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sp>
        <p:nvSpPr>
          <p:cNvPr id="3" name="AutoShape 3"/>
          <p:cNvSpPr/>
          <p:nvPr/>
        </p:nvSpPr>
        <p:spPr>
          <a:xfrm>
            <a:off x="413591" y="1959992"/>
            <a:ext cx="9850553" cy="8154371"/>
          </a:xfrm>
          <a:prstGeom prst="rect">
            <a:avLst/>
          </a:prstGeom>
          <a:solidFill>
            <a:srgbClr val="E5ECEE"/>
          </a:solidFill>
        </p:spPr>
        <p:txBody>
          <a:bodyPr/>
          <a:lstStyle/>
          <a:p>
            <a:endParaRPr lang="en-US"/>
          </a:p>
        </p:txBody>
      </p:sp>
      <p:sp>
        <p:nvSpPr>
          <p:cNvPr id="4" name="AutoShape 4"/>
          <p:cNvSpPr/>
          <p:nvPr/>
        </p:nvSpPr>
        <p:spPr>
          <a:xfrm>
            <a:off x="126045" y="1691942"/>
            <a:ext cx="9846190" cy="8154371"/>
          </a:xfrm>
          <a:prstGeom prst="rect">
            <a:avLst/>
          </a:prstGeom>
          <a:solidFill>
            <a:srgbClr val="A3B6C3"/>
          </a:solidFill>
        </p:spPr>
        <p:txBody>
          <a:bodyPr/>
          <a:lstStyle/>
          <a:p>
            <a:endParaRPr lang="en-US"/>
          </a:p>
        </p:txBody>
      </p:sp>
      <p:sp>
        <p:nvSpPr>
          <p:cNvPr id="5" name="TextBox 5"/>
          <p:cNvSpPr txBox="1"/>
          <p:nvPr/>
        </p:nvSpPr>
        <p:spPr>
          <a:xfrm>
            <a:off x="413591" y="2043985"/>
            <a:ext cx="9385608" cy="7565084"/>
          </a:xfrm>
          <a:prstGeom prst="rect">
            <a:avLst/>
          </a:prstGeom>
        </p:spPr>
        <p:txBody>
          <a:bodyPr lIns="0" tIns="0" rIns="0" bIns="0" rtlCol="0" anchor="t">
            <a:spAutoFit/>
          </a:bodyPr>
          <a:lstStyle/>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Whitman’s work study-eligible student population has increased every year over the last several years (last year was 800 students &amp; this year is 896 students).</a:t>
            </a:r>
          </a:p>
          <a:p>
            <a:pPr algn="l">
              <a:lnSpc>
                <a:spcPts val="3309"/>
              </a:lnSpc>
            </a:pPr>
            <a:endParaRPr lang="en-US" sz="2330" u="none" spc="-144" dirty="0">
              <a:solidFill>
                <a:srgbClr val="000000"/>
              </a:solidFill>
              <a:latin typeface="Telegraf 1"/>
              <a:ea typeface="Telegraf 1"/>
              <a:cs typeface="Telegraf 1"/>
              <a:sym typeface="Telegraf 1"/>
            </a:endParaRPr>
          </a:p>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Departments benefit from hiring students with work awards because you support one of Whitman’s strategic priorities, and you receive reimbursements when you hire an eligible student, so long as your position is work-study approved.</a:t>
            </a:r>
          </a:p>
          <a:p>
            <a:pPr algn="l">
              <a:lnSpc>
                <a:spcPts val="3309"/>
              </a:lnSpc>
            </a:pPr>
            <a:endParaRPr lang="en-US" sz="2330" u="none" spc="-144" dirty="0">
              <a:solidFill>
                <a:srgbClr val="000000"/>
              </a:solidFill>
              <a:latin typeface="Telegraf 1"/>
              <a:ea typeface="Telegraf 1"/>
              <a:cs typeface="Telegraf 1"/>
              <a:sym typeface="Telegraf 1"/>
            </a:endParaRPr>
          </a:p>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Student employees work in nonexempt, temporary positions.</a:t>
            </a:r>
          </a:p>
          <a:p>
            <a:pPr algn="l">
              <a:lnSpc>
                <a:spcPts val="3309"/>
              </a:lnSpc>
            </a:pPr>
            <a:endParaRPr lang="en-US" sz="2330" u="none" spc="-144" dirty="0">
              <a:solidFill>
                <a:srgbClr val="000000"/>
              </a:solidFill>
              <a:latin typeface="Telegraf 1"/>
              <a:ea typeface="Telegraf 1"/>
              <a:cs typeface="Telegraf 1"/>
              <a:sym typeface="Telegraf 1"/>
            </a:endParaRPr>
          </a:p>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To be in a student employee position, a student must be currently enrolled in 6 credits or more,, except for seniors in their last semester.</a:t>
            </a:r>
          </a:p>
          <a:p>
            <a:pPr algn="l">
              <a:lnSpc>
                <a:spcPts val="3309"/>
              </a:lnSpc>
            </a:pPr>
            <a:endParaRPr lang="en-US" sz="2330" u="none" spc="-144" dirty="0">
              <a:solidFill>
                <a:srgbClr val="000000"/>
              </a:solidFill>
              <a:latin typeface="Telegraf 1"/>
              <a:ea typeface="Telegraf 1"/>
              <a:cs typeface="Telegraf 1"/>
              <a:sym typeface="Telegraf 1"/>
            </a:endParaRPr>
          </a:p>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Students can never work outside of the United States.</a:t>
            </a:r>
          </a:p>
          <a:p>
            <a:pPr algn="l">
              <a:lnSpc>
                <a:spcPts val="3309"/>
              </a:lnSpc>
            </a:pPr>
            <a:endParaRPr lang="en-US" sz="2330" u="none" spc="-144" dirty="0">
              <a:solidFill>
                <a:srgbClr val="000000"/>
              </a:solidFill>
              <a:latin typeface="Telegraf 1"/>
              <a:ea typeface="Telegraf 1"/>
              <a:cs typeface="Telegraf 1"/>
              <a:sym typeface="Telegraf 1"/>
            </a:endParaRPr>
          </a:p>
          <a:p>
            <a:pPr marL="503130" lvl="1" indent="-251565" algn="l">
              <a:lnSpc>
                <a:spcPts val="3309"/>
              </a:lnSpc>
              <a:buFont typeface="Arial"/>
              <a:buChar char="•"/>
            </a:pPr>
            <a:r>
              <a:rPr lang="en-US" sz="2330" u="none" spc="-144" dirty="0">
                <a:solidFill>
                  <a:srgbClr val="000000"/>
                </a:solidFill>
                <a:latin typeface="Telegraf 1"/>
                <a:ea typeface="Telegraf 1"/>
                <a:cs typeface="Telegraf 1"/>
                <a:sym typeface="Telegraf 1"/>
              </a:rPr>
              <a:t>Student employees accrue paid sick leave at a rate of one hour of paid sick leave for every 40 hours worked.</a:t>
            </a:r>
          </a:p>
        </p:txBody>
      </p:sp>
      <p:sp>
        <p:nvSpPr>
          <p:cNvPr id="6" name="TextBox 6"/>
          <p:cNvSpPr txBox="1"/>
          <p:nvPr/>
        </p:nvSpPr>
        <p:spPr>
          <a:xfrm>
            <a:off x="914717" y="6811127"/>
            <a:ext cx="8560755" cy="395677"/>
          </a:xfrm>
          <a:prstGeom prst="rect">
            <a:avLst/>
          </a:prstGeom>
        </p:spPr>
        <p:txBody>
          <a:bodyPr lIns="0" tIns="0" rIns="0" bIns="0" rtlCol="0" anchor="t">
            <a:spAutoFit/>
          </a:bodyPr>
          <a:lstStyle/>
          <a:p>
            <a:pPr marL="0" lvl="0" indent="0" algn="ctr">
              <a:lnSpc>
                <a:spcPts val="3096"/>
              </a:lnSpc>
            </a:pPr>
            <a:endParaRPr/>
          </a:p>
        </p:txBody>
      </p:sp>
      <p:sp>
        <p:nvSpPr>
          <p:cNvPr id="7" name="TextBox 7"/>
          <p:cNvSpPr txBox="1"/>
          <p:nvPr/>
        </p:nvSpPr>
        <p:spPr>
          <a:xfrm>
            <a:off x="11103163" y="3561036"/>
            <a:ext cx="7010400" cy="2474395"/>
          </a:xfrm>
          <a:prstGeom prst="rect">
            <a:avLst/>
          </a:prstGeom>
        </p:spPr>
        <p:txBody>
          <a:bodyPr wrap="square" lIns="0" tIns="0" rIns="0" bIns="0" rtlCol="0" anchor="t">
            <a:spAutoFit/>
          </a:bodyPr>
          <a:lstStyle/>
          <a:p>
            <a:pPr marL="0" lvl="0" indent="0" algn="l">
              <a:lnSpc>
                <a:spcPts val="10057"/>
              </a:lnSpc>
            </a:pPr>
            <a:r>
              <a:rPr lang="en-US" sz="5400" b="1" spc="-519" dirty="0">
                <a:solidFill>
                  <a:srgbClr val="000000"/>
                </a:solidFill>
                <a:latin typeface="Cinzel Decorative Bold"/>
                <a:ea typeface="Cinzel Decorative Bold"/>
                <a:cs typeface="Cinzel Decorative Bold"/>
                <a:sym typeface="Cinzel Decorative Bold"/>
              </a:rPr>
              <a:t>The facts about work awards</a:t>
            </a:r>
          </a:p>
        </p:txBody>
      </p:sp>
      <p:sp>
        <p:nvSpPr>
          <p:cNvPr id="8" name="AutoShape 8"/>
          <p:cNvSpPr/>
          <p:nvPr/>
        </p:nvSpPr>
        <p:spPr>
          <a:xfrm>
            <a:off x="11704316" y="8572500"/>
            <a:ext cx="5808095" cy="0"/>
          </a:xfrm>
          <a:prstGeom prst="line">
            <a:avLst/>
          </a:prstGeom>
          <a:ln w="104775" cap="flat">
            <a:solidFill>
              <a:srgbClr val="E5ECEE"/>
            </a:solidFill>
            <a:prstDash val="solid"/>
            <a:headEnd type="none" w="sm" len="sm"/>
            <a:tailEnd type="none" w="sm" len="sm"/>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2">
              <a:alphaModFix amt="32999"/>
            </a:blip>
            <a:stretch>
              <a:fillRect t="-3140" b="-3140"/>
            </a:stretch>
          </a:blipFill>
        </p:spPr>
        <p:txBody>
          <a:bodyPr/>
          <a:lstStyle/>
          <a:p>
            <a:endParaRPr lang="en-US"/>
          </a:p>
        </p:txBody>
      </p:sp>
      <p:sp>
        <p:nvSpPr>
          <p:cNvPr id="3" name="Freeform 3" descr="Line star y2k"/>
          <p:cNvSpPr/>
          <p:nvPr/>
        </p:nvSpPr>
        <p:spPr>
          <a:xfrm>
            <a:off x="-966784" y="-100255"/>
            <a:ext cx="4523879" cy="3243998"/>
          </a:xfrm>
          <a:custGeom>
            <a:avLst/>
            <a:gdLst/>
            <a:ahLst/>
            <a:cxnLst/>
            <a:rect l="l" t="t" r="r" b="b"/>
            <a:pathLst>
              <a:path w="4523879" h="3243998">
                <a:moveTo>
                  <a:pt x="0" y="0"/>
                </a:moveTo>
                <a:lnTo>
                  <a:pt x="4523878" y="0"/>
                </a:lnTo>
                <a:lnTo>
                  <a:pt x="4523878" y="3243998"/>
                </a:lnTo>
                <a:lnTo>
                  <a:pt x="0" y="32439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AutoShape 4"/>
          <p:cNvSpPr/>
          <p:nvPr/>
        </p:nvSpPr>
        <p:spPr>
          <a:xfrm>
            <a:off x="7634262" y="1290612"/>
            <a:ext cx="9625038" cy="7967688"/>
          </a:xfrm>
          <a:prstGeom prst="rect">
            <a:avLst/>
          </a:prstGeom>
          <a:solidFill>
            <a:srgbClr val="E8F2F5"/>
          </a:solidFill>
        </p:spPr>
        <p:txBody>
          <a:bodyPr/>
          <a:lstStyle/>
          <a:p>
            <a:endParaRPr lang="en-US"/>
          </a:p>
        </p:txBody>
      </p:sp>
      <p:sp>
        <p:nvSpPr>
          <p:cNvPr id="5" name="AutoShape 5"/>
          <p:cNvSpPr/>
          <p:nvPr/>
        </p:nvSpPr>
        <p:spPr>
          <a:xfrm>
            <a:off x="7353300" y="1028700"/>
            <a:ext cx="9620775" cy="7967688"/>
          </a:xfrm>
          <a:prstGeom prst="rect">
            <a:avLst/>
          </a:prstGeom>
          <a:solidFill>
            <a:srgbClr val="C6DCE8"/>
          </a:solidFill>
        </p:spPr>
        <p:txBody>
          <a:bodyPr/>
          <a:lstStyle/>
          <a:p>
            <a:endParaRPr lang="en-US"/>
          </a:p>
        </p:txBody>
      </p:sp>
      <p:grpSp>
        <p:nvGrpSpPr>
          <p:cNvPr id="6" name="Group 6"/>
          <p:cNvGrpSpPr/>
          <p:nvPr/>
        </p:nvGrpSpPr>
        <p:grpSpPr>
          <a:xfrm>
            <a:off x="7981303" y="2910099"/>
            <a:ext cx="8364768" cy="4395364"/>
            <a:chOff x="0" y="-95250"/>
            <a:chExt cx="11153024" cy="5860484"/>
          </a:xfrm>
        </p:grpSpPr>
        <p:sp>
          <p:nvSpPr>
            <p:cNvPr id="7" name="Freeform 7"/>
            <p:cNvSpPr/>
            <p:nvPr/>
          </p:nvSpPr>
          <p:spPr>
            <a:xfrm>
              <a:off x="4247879" y="1396659"/>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0" y="-95250"/>
              <a:ext cx="11153024" cy="664140"/>
            </a:xfrm>
            <a:prstGeom prst="rect">
              <a:avLst/>
            </a:prstGeom>
          </p:spPr>
          <p:txBody>
            <a:bodyPr lIns="0" tIns="0" rIns="0" bIns="0" rtlCol="0" anchor="t">
              <a:spAutoFit/>
            </a:bodyPr>
            <a:lstStyle/>
            <a:p>
              <a:pPr marL="0" lvl="0" indent="0" algn="ctr">
                <a:lnSpc>
                  <a:spcPts val="3975"/>
                </a:lnSpc>
              </a:pPr>
              <a:r>
                <a:rPr lang="en-US" sz="2799" u="none" spc="-173">
                  <a:solidFill>
                    <a:srgbClr val="000000"/>
                  </a:solidFill>
                  <a:latin typeface="Telegraf 1"/>
                  <a:ea typeface="Telegraf 1"/>
                  <a:cs typeface="Telegraf 1"/>
                  <a:sym typeface="Telegraf 1"/>
                </a:rPr>
                <a:t>Create a position description using the required template.</a:t>
              </a:r>
            </a:p>
          </p:txBody>
        </p:sp>
        <p:sp>
          <p:nvSpPr>
            <p:cNvPr id="9" name="TextBox 9"/>
            <p:cNvSpPr txBox="1"/>
            <p:nvPr/>
          </p:nvSpPr>
          <p:spPr>
            <a:xfrm>
              <a:off x="0" y="2514481"/>
              <a:ext cx="11153024" cy="624872"/>
            </a:xfrm>
            <a:prstGeom prst="rect">
              <a:avLst/>
            </a:prstGeom>
          </p:spPr>
          <p:txBody>
            <a:bodyPr lIns="0" tIns="0" rIns="0" bIns="0" rtlCol="0" anchor="t">
              <a:spAutoFit/>
            </a:bodyPr>
            <a:lstStyle/>
            <a:p>
              <a:pPr marL="0" lvl="0" indent="0" algn="ctr">
                <a:lnSpc>
                  <a:spcPts val="3926"/>
                </a:lnSpc>
              </a:pPr>
              <a:r>
                <a:rPr lang="en-US" sz="2764" spc="-171" dirty="0">
                  <a:solidFill>
                    <a:srgbClr val="000000"/>
                  </a:solidFill>
                  <a:latin typeface="Telegraf 1"/>
                  <a:ea typeface="Telegraf 1"/>
                  <a:cs typeface="Telegraf 1"/>
                  <a:sym typeface="Telegraf 1"/>
                </a:rPr>
                <a:t>Complete a student position change/creation form.</a:t>
              </a:r>
            </a:p>
          </p:txBody>
        </p:sp>
        <p:sp>
          <p:nvSpPr>
            <p:cNvPr id="10" name="Freeform 10"/>
            <p:cNvSpPr/>
            <p:nvPr/>
          </p:nvSpPr>
          <p:spPr>
            <a:xfrm>
              <a:off x="4247879" y="3994796"/>
              <a:ext cx="2657266" cy="385304"/>
            </a:xfrm>
            <a:custGeom>
              <a:avLst/>
              <a:gdLst/>
              <a:ahLst/>
              <a:cxnLst/>
              <a:rect l="l" t="t" r="r" b="b"/>
              <a:pathLst>
                <a:path w="2657266" h="385304">
                  <a:moveTo>
                    <a:pt x="0" y="0"/>
                  </a:moveTo>
                  <a:lnTo>
                    <a:pt x="2657266" y="0"/>
                  </a:lnTo>
                  <a:lnTo>
                    <a:pt x="2657266" y="385303"/>
                  </a:lnTo>
                  <a:lnTo>
                    <a:pt x="0" y="3853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TextBox 11"/>
            <p:cNvSpPr txBox="1"/>
            <p:nvPr/>
          </p:nvSpPr>
          <p:spPr>
            <a:xfrm>
              <a:off x="0" y="5112618"/>
              <a:ext cx="11153024" cy="652616"/>
            </a:xfrm>
            <a:prstGeom prst="rect">
              <a:avLst/>
            </a:prstGeom>
          </p:spPr>
          <p:txBody>
            <a:bodyPr lIns="0" tIns="0" rIns="0" bIns="0" rtlCol="0" anchor="t">
              <a:spAutoFit/>
            </a:bodyPr>
            <a:lstStyle/>
            <a:p>
              <a:pPr marL="0" lvl="0" indent="0" algn="ctr">
                <a:lnSpc>
                  <a:spcPts val="3926"/>
                </a:lnSpc>
              </a:pPr>
              <a:endParaRPr/>
            </a:p>
          </p:txBody>
        </p:sp>
      </p:grpSp>
      <p:sp>
        <p:nvSpPr>
          <p:cNvPr id="12" name="TextBox 12"/>
          <p:cNvSpPr txBox="1"/>
          <p:nvPr/>
        </p:nvSpPr>
        <p:spPr>
          <a:xfrm>
            <a:off x="357436" y="4563060"/>
            <a:ext cx="6995864" cy="2476960"/>
          </a:xfrm>
          <a:prstGeom prst="rect">
            <a:avLst/>
          </a:prstGeom>
        </p:spPr>
        <p:txBody>
          <a:bodyPr lIns="0" tIns="0" rIns="0" bIns="0" rtlCol="0" anchor="t">
            <a:spAutoFit/>
          </a:bodyPr>
          <a:lstStyle/>
          <a:p>
            <a:pPr marL="0" lvl="0" indent="0" algn="l">
              <a:lnSpc>
                <a:spcPts val="6508"/>
              </a:lnSpc>
            </a:pPr>
            <a:r>
              <a:rPr lang="en-US" sz="4800" b="1" spc="-384" dirty="0">
                <a:solidFill>
                  <a:srgbClr val="000000"/>
                </a:solidFill>
                <a:latin typeface="Cinzel Decorative Bold"/>
                <a:ea typeface="Cinzel Decorative Bold"/>
                <a:cs typeface="Cinzel Decorative Bold"/>
                <a:sym typeface="Cinzel Decorative Bold"/>
              </a:rPr>
              <a:t>How do I get a position approved for work study?</a:t>
            </a:r>
          </a:p>
        </p:txBody>
      </p:sp>
      <p:grpSp>
        <p:nvGrpSpPr>
          <p:cNvPr id="13" name="Group 13"/>
          <p:cNvGrpSpPr/>
          <p:nvPr/>
        </p:nvGrpSpPr>
        <p:grpSpPr>
          <a:xfrm>
            <a:off x="1028700" y="1028700"/>
            <a:ext cx="4206945" cy="2350463"/>
            <a:chOff x="0" y="0"/>
            <a:chExt cx="5609260" cy="3133951"/>
          </a:xfrm>
        </p:grpSpPr>
        <p:grpSp>
          <p:nvGrpSpPr>
            <p:cNvPr id="14" name="Group 14"/>
            <p:cNvGrpSpPr>
              <a:grpSpLocks noChangeAspect="1"/>
            </p:cNvGrpSpPr>
            <p:nvPr/>
          </p:nvGrpSpPr>
          <p:grpSpPr>
            <a:xfrm>
              <a:off x="2010285" y="0"/>
              <a:ext cx="3133951" cy="3133951"/>
              <a:chOff x="1371600" y="6705600"/>
              <a:chExt cx="10972800" cy="10972800"/>
            </a:xfrm>
          </p:grpSpPr>
          <p:sp>
            <p:nvSpPr>
              <p:cNvPr id="15" name="Freeform 15"/>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C6DCE8"/>
              </a:solidFill>
            </p:spPr>
            <p:txBody>
              <a:bodyPr/>
              <a:lstStyle/>
              <a:p>
                <a:endParaRPr lang="en-US"/>
              </a:p>
            </p:txBody>
          </p:sp>
        </p:grpSp>
        <p:sp>
          <p:nvSpPr>
            <p:cNvPr id="16" name="Freeform 16"/>
            <p:cNvSpPr/>
            <p:nvPr/>
          </p:nvSpPr>
          <p:spPr>
            <a:xfrm rot="-10800000">
              <a:off x="0" y="0"/>
              <a:ext cx="3133951" cy="3133951"/>
            </a:xfrm>
            <a:custGeom>
              <a:avLst/>
              <a:gdLst/>
              <a:ahLst/>
              <a:cxnLst/>
              <a:rect l="l" t="t" r="r" b="b"/>
              <a:pathLst>
                <a:path w="3133951" h="3133951">
                  <a:moveTo>
                    <a:pt x="0" y="0"/>
                  </a:moveTo>
                  <a:lnTo>
                    <a:pt x="3133951" y="0"/>
                  </a:lnTo>
                  <a:lnTo>
                    <a:pt x="3133951" y="3133951"/>
                  </a:lnTo>
                  <a:lnTo>
                    <a:pt x="0" y="31339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7" name="Group 17"/>
            <p:cNvGrpSpPr>
              <a:grpSpLocks noChangeAspect="1"/>
            </p:cNvGrpSpPr>
            <p:nvPr/>
          </p:nvGrpSpPr>
          <p:grpSpPr>
            <a:xfrm rot="-10800000">
              <a:off x="4679211" y="1101951"/>
              <a:ext cx="930049" cy="930049"/>
              <a:chOff x="1371600" y="6705600"/>
              <a:chExt cx="10972800" cy="10972800"/>
            </a:xfrm>
          </p:grpSpPr>
          <p:sp>
            <p:nvSpPr>
              <p:cNvPr id="18" name="Freeform 18"/>
              <p:cNvSpPr/>
              <p:nvPr/>
            </p:nvSpPr>
            <p:spPr>
              <a:xfrm>
                <a:off x="1362808" y="6434629"/>
                <a:ext cx="10990384" cy="11514742"/>
              </a:xfrm>
              <a:custGeom>
                <a:avLst/>
                <a:gdLst/>
                <a:ahLst/>
                <a:cxnLst/>
                <a:rect l="l" t="t" r="r" b="b"/>
                <a:pathLst>
                  <a:path w="10990384" h="11514742">
                    <a:moveTo>
                      <a:pt x="8792" y="5757371"/>
                    </a:moveTo>
                    <a:cubicBezTo>
                      <a:pt x="0" y="7723318"/>
                      <a:pt x="1043775" y="9543701"/>
                      <a:pt x="2744885" y="10529222"/>
                    </a:cubicBezTo>
                    <a:cubicBezTo>
                      <a:pt x="4445994" y="11514742"/>
                      <a:pt x="6544389" y="11514742"/>
                      <a:pt x="8245499" y="10529222"/>
                    </a:cubicBezTo>
                    <a:cubicBezTo>
                      <a:pt x="9946609" y="9543701"/>
                      <a:pt x="10990384" y="7723318"/>
                      <a:pt x="10981592" y="5757371"/>
                    </a:cubicBezTo>
                    <a:cubicBezTo>
                      <a:pt x="10990384" y="3791424"/>
                      <a:pt x="9946609" y="1971041"/>
                      <a:pt x="8245499" y="985520"/>
                    </a:cubicBezTo>
                    <a:cubicBezTo>
                      <a:pt x="6544389" y="0"/>
                      <a:pt x="4445994" y="0"/>
                      <a:pt x="2744885" y="985520"/>
                    </a:cubicBezTo>
                    <a:cubicBezTo>
                      <a:pt x="1043775" y="1971041"/>
                      <a:pt x="0" y="3791424"/>
                      <a:pt x="8792" y="5757371"/>
                    </a:cubicBezTo>
                    <a:close/>
                  </a:path>
                </a:pathLst>
              </a:custGeom>
              <a:solidFill>
                <a:srgbClr val="E8F2F5"/>
              </a:solidFill>
            </p:spPr>
            <p:txBody>
              <a:bodyPr/>
              <a:lstStyle/>
              <a:p>
                <a:endParaRPr lang="en-US"/>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sp>
        <p:nvSpPr>
          <p:cNvPr id="3" name="Freeform 3" descr="Pink Blush Circle Blur "/>
          <p:cNvSpPr/>
          <p:nvPr/>
        </p:nvSpPr>
        <p:spPr>
          <a:xfrm>
            <a:off x="14323207" y="-2592852"/>
            <a:ext cx="5542651" cy="5542651"/>
          </a:xfrm>
          <a:custGeom>
            <a:avLst/>
            <a:gdLst/>
            <a:ahLst/>
            <a:cxnLst/>
            <a:rect l="l" t="t" r="r" b="b"/>
            <a:pathLst>
              <a:path w="5542651" h="5542651">
                <a:moveTo>
                  <a:pt x="0" y="0"/>
                </a:moveTo>
                <a:lnTo>
                  <a:pt x="5542651" y="0"/>
                </a:lnTo>
                <a:lnTo>
                  <a:pt x="5542651" y="5542651"/>
                </a:lnTo>
                <a:lnTo>
                  <a:pt x="0" y="5542651"/>
                </a:lnTo>
                <a:lnTo>
                  <a:pt x="0" y="0"/>
                </a:lnTo>
                <a:close/>
              </a:path>
            </a:pathLst>
          </a:custGeom>
          <a:blipFill>
            <a:blip r:embed="rId4">
              <a:alphaModFix amt="2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descr="monoline minimalist decoration"/>
          <p:cNvSpPr/>
          <p:nvPr/>
        </p:nvSpPr>
        <p:spPr>
          <a:xfrm rot="-481531">
            <a:off x="-1441921" y="295543"/>
            <a:ext cx="7315200" cy="2130552"/>
          </a:xfrm>
          <a:custGeom>
            <a:avLst/>
            <a:gdLst/>
            <a:ahLst/>
            <a:cxnLst/>
            <a:rect l="l" t="t" r="r" b="b"/>
            <a:pathLst>
              <a:path w="7315200" h="2130552">
                <a:moveTo>
                  <a:pt x="0" y="0"/>
                </a:moveTo>
                <a:lnTo>
                  <a:pt x="7315200" y="0"/>
                </a:lnTo>
                <a:lnTo>
                  <a:pt x="7315200" y="2130552"/>
                </a:lnTo>
                <a:lnTo>
                  <a:pt x="0" y="2130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descr="Line star y2k"/>
          <p:cNvSpPr/>
          <p:nvPr/>
        </p:nvSpPr>
        <p:spPr>
          <a:xfrm>
            <a:off x="14323207" y="9143406"/>
            <a:ext cx="7315200" cy="762000"/>
          </a:xfrm>
          <a:custGeom>
            <a:avLst/>
            <a:gdLst/>
            <a:ahLst/>
            <a:cxnLst/>
            <a:rect l="l" t="t" r="r" b="b"/>
            <a:pathLst>
              <a:path w="7315200" h="762000">
                <a:moveTo>
                  <a:pt x="0" y="0"/>
                </a:moveTo>
                <a:lnTo>
                  <a:pt x="7315200" y="0"/>
                </a:lnTo>
                <a:lnTo>
                  <a:pt x="7315200" y="762000"/>
                </a:lnTo>
                <a:lnTo>
                  <a:pt x="0" y="762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344230" y="359234"/>
            <a:ext cx="10160778" cy="9032232"/>
          </a:xfrm>
          <a:custGeom>
            <a:avLst/>
            <a:gdLst/>
            <a:ahLst/>
            <a:cxnLst/>
            <a:rect l="l" t="t" r="r" b="b"/>
            <a:pathLst>
              <a:path w="10160778" h="9032232">
                <a:moveTo>
                  <a:pt x="0" y="0"/>
                </a:moveTo>
                <a:lnTo>
                  <a:pt x="10160778" y="0"/>
                </a:lnTo>
                <a:lnTo>
                  <a:pt x="10160778" y="9032232"/>
                </a:lnTo>
                <a:lnTo>
                  <a:pt x="0" y="9032232"/>
                </a:lnTo>
                <a:lnTo>
                  <a:pt x="0" y="0"/>
                </a:lnTo>
                <a:close/>
              </a:path>
            </a:pathLst>
          </a:custGeom>
          <a:blipFill>
            <a:blip r:embed="rId10"/>
            <a:stretch>
              <a:fillRect t="-260"/>
            </a:stretch>
          </a:blipFill>
        </p:spPr>
        <p:txBody>
          <a:bodyPr/>
          <a:lstStyle/>
          <a:p>
            <a:endParaRPr lang="en-US"/>
          </a:p>
        </p:txBody>
      </p:sp>
      <p:sp>
        <p:nvSpPr>
          <p:cNvPr id="7" name="TextBox 7"/>
          <p:cNvSpPr txBox="1"/>
          <p:nvPr/>
        </p:nvSpPr>
        <p:spPr>
          <a:xfrm>
            <a:off x="152401" y="2848637"/>
            <a:ext cx="6934200" cy="2759089"/>
          </a:xfrm>
          <a:prstGeom prst="rect">
            <a:avLst/>
          </a:prstGeom>
        </p:spPr>
        <p:txBody>
          <a:bodyPr wrap="square" lIns="0" tIns="0" rIns="0" bIns="0" rtlCol="0" anchor="t">
            <a:spAutoFit/>
          </a:bodyPr>
          <a:lstStyle/>
          <a:p>
            <a:pPr marL="0" lvl="0" indent="0" algn="l">
              <a:lnSpc>
                <a:spcPts val="7310"/>
              </a:lnSpc>
              <a:spcBef>
                <a:spcPct val="0"/>
              </a:spcBef>
            </a:pPr>
            <a:r>
              <a:rPr lang="en-US" sz="4800" b="1" u="none" strike="noStrike" spc="-412" dirty="0">
                <a:solidFill>
                  <a:srgbClr val="000000"/>
                </a:solidFill>
                <a:latin typeface="Cinzel Decorative Bold"/>
                <a:ea typeface="Cinzel Decorative Bold"/>
                <a:cs typeface="Cinzel Decorative Bold"/>
                <a:sym typeface="Cinzel Decorative Bold"/>
              </a:rPr>
              <a:t>it all starts </a:t>
            </a:r>
            <a:br>
              <a:rPr lang="en-US" sz="4800" b="1" u="none" strike="noStrike" spc="-412" dirty="0">
                <a:solidFill>
                  <a:srgbClr val="000000"/>
                </a:solidFill>
                <a:latin typeface="Cinzel Decorative Bold"/>
                <a:ea typeface="Cinzel Decorative Bold"/>
                <a:cs typeface="Cinzel Decorative Bold"/>
                <a:sym typeface="Cinzel Decorative Bold"/>
              </a:rPr>
            </a:br>
            <a:r>
              <a:rPr lang="en-US" sz="4800" b="1" u="none" strike="noStrike" spc="-412" dirty="0">
                <a:solidFill>
                  <a:srgbClr val="000000"/>
                </a:solidFill>
                <a:latin typeface="Cinzel Decorative Bold"/>
                <a:ea typeface="Cinzel Decorative Bold"/>
                <a:cs typeface="Cinzel Decorative Bold"/>
                <a:sym typeface="Cinzel Decorative Bold"/>
              </a:rPr>
              <a:t>with an inclusive </a:t>
            </a:r>
            <a:br>
              <a:rPr lang="en-US" sz="4800" b="1" u="none" strike="noStrike" spc="-412" dirty="0">
                <a:solidFill>
                  <a:srgbClr val="000000"/>
                </a:solidFill>
                <a:latin typeface="Cinzel Decorative Bold"/>
                <a:ea typeface="Cinzel Decorative Bold"/>
                <a:cs typeface="Cinzel Decorative Bold"/>
                <a:sym typeface="Cinzel Decorative Bold"/>
              </a:rPr>
            </a:br>
            <a:r>
              <a:rPr lang="en-US" sz="4800" b="1" u="none" strike="noStrike" spc="-412" dirty="0">
                <a:solidFill>
                  <a:srgbClr val="000000"/>
                </a:solidFill>
                <a:latin typeface="Cinzel Decorative Bold"/>
                <a:ea typeface="Cinzel Decorative Bold"/>
                <a:cs typeface="Cinzel Decorative Bold"/>
                <a:sym typeface="Cinzel Decorative Bold"/>
              </a:rPr>
              <a:t>position</a:t>
            </a:r>
            <a:r>
              <a:rPr lang="en-US" sz="4800" b="1" spc="-412" dirty="0">
                <a:solidFill>
                  <a:srgbClr val="000000"/>
                </a:solidFill>
                <a:latin typeface="Cinzel Decorative Bold"/>
                <a:ea typeface="Cinzel Decorative Bold"/>
                <a:cs typeface="Cinzel Decorative Bold"/>
                <a:sym typeface="Cinzel Decorative Bold"/>
              </a:rPr>
              <a:t> </a:t>
            </a:r>
            <a:r>
              <a:rPr lang="en-US" sz="4800" b="1" u="none" strike="noStrike" spc="-412" dirty="0">
                <a:solidFill>
                  <a:srgbClr val="000000"/>
                </a:solidFill>
                <a:latin typeface="Cinzel Decorative Bold"/>
                <a:ea typeface="Cinzel Decorative Bold"/>
                <a:cs typeface="Cinzel Decorative Bold"/>
                <a:sym typeface="Cinzel Decorative Bold"/>
              </a:rPr>
              <a:t>description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descr="blurred gradient shape"/>
          <p:cNvSpPr/>
          <p:nvPr/>
        </p:nvSpPr>
        <p:spPr>
          <a:xfrm rot="-10155639">
            <a:off x="-2117824" y="-2897840"/>
            <a:ext cx="22241409" cy="17866543"/>
          </a:xfrm>
          <a:custGeom>
            <a:avLst/>
            <a:gdLst/>
            <a:ahLst/>
            <a:cxnLst/>
            <a:rect l="l" t="t" r="r" b="b"/>
            <a:pathLst>
              <a:path w="22241409" h="17866543">
                <a:moveTo>
                  <a:pt x="0" y="0"/>
                </a:moveTo>
                <a:lnTo>
                  <a:pt x="22241409" y="0"/>
                </a:lnTo>
                <a:lnTo>
                  <a:pt x="22241409" y="17866544"/>
                </a:lnTo>
                <a:lnTo>
                  <a:pt x="0" y="17866544"/>
                </a:lnTo>
                <a:lnTo>
                  <a:pt x="0" y="0"/>
                </a:lnTo>
                <a:close/>
              </a:path>
            </a:pathLst>
          </a:custGeom>
          <a:blipFill>
            <a:blip r:embed="rId3">
              <a:alphaModFix amt="32999"/>
            </a:blip>
            <a:stretch>
              <a:fillRect t="-3140" b="-3140"/>
            </a:stretch>
          </a:blipFill>
        </p:spPr>
        <p:txBody>
          <a:bodyPr/>
          <a:lstStyle/>
          <a:p>
            <a:endParaRPr lang="en-US"/>
          </a:p>
        </p:txBody>
      </p:sp>
      <p:sp>
        <p:nvSpPr>
          <p:cNvPr id="3" name="Freeform 3" descr="Pink Blush Circle Blur "/>
          <p:cNvSpPr/>
          <p:nvPr/>
        </p:nvSpPr>
        <p:spPr>
          <a:xfrm>
            <a:off x="14323207" y="-2592852"/>
            <a:ext cx="5542651" cy="5542651"/>
          </a:xfrm>
          <a:custGeom>
            <a:avLst/>
            <a:gdLst/>
            <a:ahLst/>
            <a:cxnLst/>
            <a:rect l="l" t="t" r="r" b="b"/>
            <a:pathLst>
              <a:path w="5542651" h="5542651">
                <a:moveTo>
                  <a:pt x="0" y="0"/>
                </a:moveTo>
                <a:lnTo>
                  <a:pt x="5542651" y="0"/>
                </a:lnTo>
                <a:lnTo>
                  <a:pt x="5542651" y="5542651"/>
                </a:lnTo>
                <a:lnTo>
                  <a:pt x="0" y="5542651"/>
                </a:lnTo>
                <a:lnTo>
                  <a:pt x="0" y="0"/>
                </a:lnTo>
                <a:close/>
              </a:path>
            </a:pathLst>
          </a:custGeom>
          <a:blipFill>
            <a:blip r:embed="rId4">
              <a:alphaModFix amt="2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descr="monoline minimalist decoration"/>
          <p:cNvSpPr/>
          <p:nvPr/>
        </p:nvSpPr>
        <p:spPr>
          <a:xfrm rot="-481531">
            <a:off x="-1441921" y="295543"/>
            <a:ext cx="7315200" cy="2130552"/>
          </a:xfrm>
          <a:custGeom>
            <a:avLst/>
            <a:gdLst/>
            <a:ahLst/>
            <a:cxnLst/>
            <a:rect l="l" t="t" r="r" b="b"/>
            <a:pathLst>
              <a:path w="7315200" h="2130552">
                <a:moveTo>
                  <a:pt x="0" y="0"/>
                </a:moveTo>
                <a:lnTo>
                  <a:pt x="7315200" y="0"/>
                </a:lnTo>
                <a:lnTo>
                  <a:pt x="7315200" y="2130552"/>
                </a:lnTo>
                <a:lnTo>
                  <a:pt x="0" y="2130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descr="Line star y2k"/>
          <p:cNvSpPr/>
          <p:nvPr/>
        </p:nvSpPr>
        <p:spPr>
          <a:xfrm>
            <a:off x="14323207" y="9143406"/>
            <a:ext cx="7315200" cy="762000"/>
          </a:xfrm>
          <a:custGeom>
            <a:avLst/>
            <a:gdLst/>
            <a:ahLst/>
            <a:cxnLst/>
            <a:rect l="l" t="t" r="r" b="b"/>
            <a:pathLst>
              <a:path w="7315200" h="762000">
                <a:moveTo>
                  <a:pt x="0" y="0"/>
                </a:moveTo>
                <a:lnTo>
                  <a:pt x="7315200" y="0"/>
                </a:lnTo>
                <a:lnTo>
                  <a:pt x="7315200" y="762000"/>
                </a:lnTo>
                <a:lnTo>
                  <a:pt x="0" y="762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160070" y="2460641"/>
            <a:ext cx="10808037" cy="3535079"/>
          </a:xfrm>
          <a:custGeom>
            <a:avLst/>
            <a:gdLst/>
            <a:ahLst/>
            <a:cxnLst/>
            <a:rect l="l" t="t" r="r" b="b"/>
            <a:pathLst>
              <a:path w="11298113" h="3535079">
                <a:moveTo>
                  <a:pt x="0" y="0"/>
                </a:moveTo>
                <a:lnTo>
                  <a:pt x="11298113" y="0"/>
                </a:lnTo>
                <a:lnTo>
                  <a:pt x="11298113" y="3535079"/>
                </a:lnTo>
                <a:lnTo>
                  <a:pt x="0" y="3535079"/>
                </a:lnTo>
                <a:lnTo>
                  <a:pt x="0" y="0"/>
                </a:lnTo>
                <a:close/>
              </a:path>
            </a:pathLst>
          </a:custGeom>
          <a:blipFill>
            <a:blip r:embed="rId10"/>
            <a:stretch>
              <a:fillRect/>
            </a:stretch>
          </a:blipFill>
        </p:spPr>
        <p:txBody>
          <a:bodyPr/>
          <a:lstStyle/>
          <a:p>
            <a:endParaRPr lang="en-US"/>
          </a:p>
        </p:txBody>
      </p:sp>
      <p:sp>
        <p:nvSpPr>
          <p:cNvPr id="7" name="TextBox 7"/>
          <p:cNvSpPr txBox="1"/>
          <p:nvPr/>
        </p:nvSpPr>
        <p:spPr>
          <a:xfrm>
            <a:off x="228600" y="2848637"/>
            <a:ext cx="7010400" cy="2759089"/>
          </a:xfrm>
          <a:prstGeom prst="rect">
            <a:avLst/>
          </a:prstGeom>
        </p:spPr>
        <p:txBody>
          <a:bodyPr wrap="square" lIns="0" tIns="0" rIns="0" bIns="0" rtlCol="0" anchor="t">
            <a:spAutoFit/>
          </a:bodyPr>
          <a:lstStyle/>
          <a:p>
            <a:pPr marL="0" lvl="0" indent="0" algn="l">
              <a:lnSpc>
                <a:spcPts val="7310"/>
              </a:lnSpc>
              <a:spcBef>
                <a:spcPct val="0"/>
              </a:spcBef>
            </a:pPr>
            <a:r>
              <a:rPr lang="en-US" sz="4800" b="1" u="none" strike="noStrike" spc="-412" dirty="0">
                <a:solidFill>
                  <a:srgbClr val="000000"/>
                </a:solidFill>
                <a:latin typeface="Cinzel Decorative Bold"/>
                <a:ea typeface="Cinzel Decorative Bold"/>
                <a:cs typeface="Cinzel Decorative Bold"/>
                <a:sym typeface="Cinzel Decorative Bold"/>
              </a:rPr>
              <a:t>it all starts </a:t>
            </a:r>
            <a:br>
              <a:rPr lang="en-US" sz="4800" b="1" u="none" strike="noStrike" spc="-412" dirty="0">
                <a:solidFill>
                  <a:srgbClr val="000000"/>
                </a:solidFill>
                <a:latin typeface="Cinzel Decorative Bold"/>
                <a:ea typeface="Cinzel Decorative Bold"/>
                <a:cs typeface="Cinzel Decorative Bold"/>
                <a:sym typeface="Cinzel Decorative Bold"/>
              </a:rPr>
            </a:br>
            <a:r>
              <a:rPr lang="en-US" sz="4800" b="1" u="none" strike="noStrike" spc="-412" dirty="0">
                <a:solidFill>
                  <a:srgbClr val="000000"/>
                </a:solidFill>
                <a:latin typeface="Cinzel Decorative Bold"/>
                <a:ea typeface="Cinzel Decorative Bold"/>
                <a:cs typeface="Cinzel Decorative Bold"/>
                <a:sym typeface="Cinzel Decorative Bold"/>
              </a:rPr>
              <a:t>with an inclusive </a:t>
            </a:r>
            <a:br>
              <a:rPr lang="en-US" sz="4800" b="1" u="none" strike="noStrike" spc="-412" dirty="0">
                <a:solidFill>
                  <a:srgbClr val="000000"/>
                </a:solidFill>
                <a:latin typeface="Cinzel Decorative Bold"/>
                <a:ea typeface="Cinzel Decorative Bold"/>
                <a:cs typeface="Cinzel Decorative Bold"/>
                <a:sym typeface="Cinzel Decorative Bold"/>
              </a:rPr>
            </a:br>
            <a:r>
              <a:rPr lang="en-US" sz="4800" b="1" u="none" strike="noStrike" spc="-412" dirty="0">
                <a:solidFill>
                  <a:srgbClr val="000000"/>
                </a:solidFill>
                <a:latin typeface="Cinzel Decorative Bold"/>
                <a:ea typeface="Cinzel Decorative Bold"/>
                <a:cs typeface="Cinzel Decorative Bold"/>
                <a:sym typeface="Cinzel Decorative Bold"/>
              </a:rPr>
              <a:t>position description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7C9CE86F3BF24A9C9BA0683C637F28" ma:contentTypeVersion="5" ma:contentTypeDescription="Create a new document." ma:contentTypeScope="" ma:versionID="2b9d9606aa47f124192a8082372bab8d">
  <xsd:schema xmlns:xsd="http://www.w3.org/2001/XMLSchema" xmlns:xs="http://www.w3.org/2001/XMLSchema" xmlns:p="http://schemas.microsoft.com/office/2006/metadata/properties" xmlns:ns3="0574336f-98cb-4426-94f6-ad3b19d0eb4f" targetNamespace="http://schemas.microsoft.com/office/2006/metadata/properties" ma:root="true" ma:fieldsID="3f22e6cdf88f1438c2b54d2213c06184" ns3:_="">
    <xsd:import namespace="0574336f-98cb-4426-94f6-ad3b19d0eb4f"/>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4336f-98cb-4426-94f6-ad3b19d0eb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A5472-9984-4070-9A81-5DFD614C8B43}">
  <ds:schemaRefs>
    <ds:schemaRef ds:uri="http://schemas.microsoft.com/sharepoint/v3/contenttype/forms"/>
  </ds:schemaRefs>
</ds:datastoreItem>
</file>

<file path=customXml/itemProps2.xml><?xml version="1.0" encoding="utf-8"?>
<ds:datastoreItem xmlns:ds="http://schemas.openxmlformats.org/officeDocument/2006/customXml" ds:itemID="{34A53F60-43AC-4736-8780-93B36B3906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4336f-98cb-4426-94f6-ad3b19d0eb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24679-4733-4066-BEE3-523BCDC153DB}">
  <ds:schemaRefs>
    <ds:schemaRef ds:uri="http://www.w3.org/XML/1998/namespace"/>
    <ds:schemaRef ds:uri="http://purl.org/dc/dcmitype/"/>
    <ds:schemaRef ds:uri="http://schemas.openxmlformats.org/package/2006/metadata/core-properties"/>
    <ds:schemaRef ds:uri="0574336f-98cb-4426-94f6-ad3b19d0eb4f"/>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6821</TotalTime>
  <Words>1108</Words>
  <Application>Microsoft Office PowerPoint</Application>
  <PresentationFormat>Custom</PresentationFormat>
  <Paragraphs>121</Paragraphs>
  <Slides>19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Cinzel Decorative Bold</vt:lpstr>
      <vt:lpstr>Calibri</vt:lpstr>
      <vt:lpstr>Telegraf 2</vt:lpstr>
      <vt:lpstr>Cinzel Decorative</vt:lpstr>
      <vt:lpstr>Telegraf 1</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&amp;hiring student employees</dc:title>
  <dc:creator>Cara Setchell</dc:creator>
  <cp:lastModifiedBy>Cara Setchell</cp:lastModifiedBy>
  <cp:revision>7</cp:revision>
  <dcterms:created xsi:type="dcterms:W3CDTF">2006-08-16T00:00:00Z</dcterms:created>
  <dcterms:modified xsi:type="dcterms:W3CDTF">2025-06-02T17:29:09Z</dcterms:modified>
  <dc:identifier>DAGmnM8SrKk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0x0101002C7C9CE86F3BF24A9C9BA0683C637F28</vt:lpwstr>
  </property>
</Properties>
</file>