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0" r:id="rId2"/>
  </p:sldMasterIdLst>
  <p:notesMasterIdLst>
    <p:notesMasterId r:id="rId38"/>
  </p:notesMasterIdLst>
  <p:handoutMasterIdLst>
    <p:handoutMasterId r:id="rId39"/>
  </p:handoutMasterIdLst>
  <p:sldIdLst>
    <p:sldId id="256" r:id="rId3"/>
    <p:sldId id="257" r:id="rId4"/>
    <p:sldId id="259" r:id="rId5"/>
    <p:sldId id="293" r:id="rId6"/>
    <p:sldId id="261" r:id="rId7"/>
    <p:sldId id="264" r:id="rId8"/>
    <p:sldId id="266" r:id="rId9"/>
    <p:sldId id="267" r:id="rId10"/>
    <p:sldId id="262" r:id="rId11"/>
    <p:sldId id="263" r:id="rId12"/>
    <p:sldId id="265" r:id="rId13"/>
    <p:sldId id="291" r:id="rId14"/>
    <p:sldId id="268" r:id="rId15"/>
    <p:sldId id="272" r:id="rId16"/>
    <p:sldId id="269" r:id="rId17"/>
    <p:sldId id="270" r:id="rId18"/>
    <p:sldId id="273" r:id="rId19"/>
    <p:sldId id="274" r:id="rId20"/>
    <p:sldId id="275" r:id="rId21"/>
    <p:sldId id="276" r:id="rId22"/>
    <p:sldId id="277" r:id="rId23"/>
    <p:sldId id="278" r:id="rId24"/>
    <p:sldId id="279" r:id="rId25"/>
    <p:sldId id="280" r:id="rId26"/>
    <p:sldId id="281" r:id="rId27"/>
    <p:sldId id="284" r:id="rId28"/>
    <p:sldId id="285" r:id="rId29"/>
    <p:sldId id="286" r:id="rId30"/>
    <p:sldId id="297" r:id="rId31"/>
    <p:sldId id="298" r:id="rId32"/>
    <p:sldId id="287" r:id="rId33"/>
    <p:sldId id="292" r:id="rId34"/>
    <p:sldId id="288" r:id="rId35"/>
    <p:sldId id="289" r:id="rId36"/>
    <p:sldId id="296" r:id="rId37"/>
  </p:sldIdLst>
  <p:sldSz cx="9144000" cy="6858000" type="screen4x3"/>
  <p:notesSz cx="7315200" cy="96012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00"/>
    <a:srgbClr val="DB3413"/>
    <a:srgbClr val="CC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50" autoAdjust="0"/>
  </p:normalViewPr>
  <p:slideViewPr>
    <p:cSldViewPr>
      <p:cViewPr>
        <p:scale>
          <a:sx n="70" d="100"/>
          <a:sy n="70" d="100"/>
        </p:scale>
        <p:origin x="-1182" y="-174"/>
      </p:cViewPr>
      <p:guideLst>
        <p:guide orient="horz" pos="1122"/>
        <p:guide orient="horz" pos="1536"/>
        <p:guide orient="horz" pos="1248"/>
        <p:guide pos="2880"/>
        <p:guide pos="4464"/>
        <p:guide pos="480"/>
        <p:guide pos="624"/>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871F3319-11D8-4B99-B028-27D8D644B516}" type="datetimeFigureOut">
              <a:rPr lang="en-US" smtClean="0"/>
              <a:pPr/>
              <a:t>10/23/2013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3AE0EBD9-0075-42D0-82D2-C6580CB2C999}" type="slidenum">
              <a:rPr lang="en-US" smtClean="0"/>
              <a:pPr/>
              <a:t>‹#›</a:t>
            </a:fld>
            <a:endParaRPr 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3842907C-D0AA-4C58-9F94-58B40AD65B29}" type="datetimeFigureOut">
              <a:rPr lang="en-US" smtClean="0"/>
              <a:pPr/>
              <a:t>10/23/2013</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1D76769E-C829-4283-B80E-CB90D995C291}" type="slidenum">
              <a:rPr lang="en-US" smtClean="0"/>
              <a:pPr/>
              <a:t>‹#›</a:t>
            </a:fld>
            <a:endParaRPr lang="en-US"/>
          </a:p>
        </p:txBody>
      </p:sp>
    </p:spTree>
  </p:cSld>
  <p:clrMap bg1="lt1" tx1="dk1" bg2="lt2" tx2="dk2" accent1="accent1" accent2="accent2" accent3="accent3" accent4="accent4" accent5="accent5" accent6="accent6" hlink="hlink" folHlink="folHlink"/>
  <p:hf sldNum="0" hdr="0" ftr="0" dt="0"/>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oehha.ca.gov/prop65/law/P65law72003.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en.wikipedia.org/wiki/Congenital_disorder" TargetMode="External"/><Relationship Id="rId5" Type="http://schemas.openxmlformats.org/officeDocument/2006/relationships/hyperlink" Target="http://en.wikipedia.org/wiki/Cancer" TargetMode="External"/><Relationship Id="rId4" Type="http://schemas.openxmlformats.org/officeDocument/2006/relationships/hyperlink" Target="http://en.wikipedia.org/w/index.php?title=Warning_language&amp;action=edit&amp;redlink=1"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b="1" dirty="0" smtClean="0"/>
              <a:t>Product identifier: </a:t>
            </a:r>
            <a:r>
              <a:rPr lang="en-US" sz="1300" dirty="0" smtClean="0"/>
              <a:t>how the hazardous chemical is identified. This can be (but is not limited to) the chemical name, code number or batch number. The manufacturer, importer or distributor can decide the appropriate product identifier. The same product identifier must be both on the label and in Section 1 of the SDS (Identification). </a:t>
            </a:r>
          </a:p>
          <a:p>
            <a:endParaRPr lang="en-US" sz="1300" b="1" dirty="0" smtClean="0"/>
          </a:p>
          <a:p>
            <a:endParaRPr lang="en-US" sz="1300" dirty="0" smtClean="0"/>
          </a:p>
          <a:p>
            <a:r>
              <a:rPr lang="en-US" sz="1300" b="1" dirty="0" smtClean="0"/>
              <a:t>Signal word: </a:t>
            </a:r>
            <a:r>
              <a:rPr lang="en-US" sz="1300" dirty="0" smtClean="0"/>
              <a:t>used to indicate the relative level of severity of hazard and alert the reader to a potential hazard on the label. There are only two signal words, “Danger” and “Warning.” Within a specific hazard class, “Danger” is used for the more severe hazards and “Warning” is used for the less severe hazards. There will only be one signal word on the label no matter how many hazards a chemical may have. If one of the hazards warrants a “Danger” signal word and another warrants the signal word “Warning,” then only “Danger” should appear on the label.</a:t>
            </a:r>
            <a:endParaRPr lang="en-US" b="0" dirty="0" smtClean="0"/>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b="1" dirty="0" smtClean="0"/>
              <a:t>Hazard statement(s): </a:t>
            </a:r>
            <a:r>
              <a:rPr lang="en-US" sz="1300" dirty="0" smtClean="0"/>
              <a:t>describe the nature of the hazard(s) of a chemical, including, where appropriate, the degree of hazard. For example: “Causes damage to kidneys through prolonged or repeated exposure when absorbed through the skin.” All of the applicable hazard statements must appear on the label. Hazard statements may be combined where appropriate to reduce redundancies and improve readability. The hazard statements are specific to the hazard  classification categories, and chemical users should always see the same statement for the same hazards, no matter what the chemical is or who produces it. classification categories, and chemical users should always see the same statement for the same hazards, no matter what the chemical is or who produces it.</a:t>
            </a:r>
          </a:p>
          <a:p>
            <a:r>
              <a:rPr lang="en-US" sz="1300" dirty="0" smtClean="0"/>
              <a:t> </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7468">
              <a:defRPr/>
            </a:pPr>
            <a:r>
              <a:rPr lang="en-US" sz="1300" b="1" dirty="0" smtClean="0"/>
              <a:t>Precautionary statement(s): </a:t>
            </a:r>
            <a:r>
              <a:rPr lang="en-US" sz="1300" dirty="0" smtClean="0"/>
              <a:t>means a phrase that describes recommended measures that should be taken to minimize or prevent adverse effects resulting from exposure to a hazardous chemical or improper storage or handling.</a:t>
            </a:r>
          </a:p>
          <a:p>
            <a:endParaRPr lang="en-US" b="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b="1" dirty="0" smtClean="0"/>
              <a:t>Pictogram: </a:t>
            </a:r>
            <a:r>
              <a:rPr lang="en-US" sz="1300" dirty="0" smtClean="0"/>
              <a:t>OSHA’s required pictograms must be in the shape of a square set at a point and include a black hazard symbol on a white background with a red frame sufficiently wide enough to be clearly visible. A square red frame set at a point without a hazard symbol is not a pictogram and is not permitted on the label. OSHA has designated eight pictograms under this standard for application to a hazard category.</a:t>
            </a:r>
          </a:p>
          <a:p>
            <a:endParaRPr lang="en-US" sz="1300" dirty="0" smtClean="0"/>
          </a:p>
          <a:p>
            <a:r>
              <a:rPr lang="en-US" sz="1300" b="1" dirty="0" smtClean="0"/>
              <a:t>How an employee might use the labels in the workplace</a:t>
            </a:r>
            <a:r>
              <a:rPr lang="en-US" sz="1300" dirty="0" smtClean="0"/>
              <a:t>. For example, </a:t>
            </a:r>
          </a:p>
          <a:p>
            <a:r>
              <a:rPr lang="en-US" sz="1300" dirty="0" smtClean="0"/>
              <a:t>✓ Explain how information on the label can be used to ensure proper storage of hazardous chemicals.</a:t>
            </a:r>
          </a:p>
          <a:p>
            <a:r>
              <a:rPr lang="en-US" sz="1300" dirty="0" smtClean="0"/>
              <a:t>✓ Explain how the information on the label might be used to quickly locate information on first aid when needed by employees or emergency personnel.</a:t>
            </a:r>
          </a:p>
          <a:p>
            <a:endParaRPr lang="en-US" sz="1300" dirty="0" smtClean="0"/>
          </a:p>
          <a:p>
            <a:r>
              <a:rPr lang="en-US" sz="1300" dirty="0" smtClean="0"/>
              <a:t> </a:t>
            </a:r>
            <a:r>
              <a:rPr lang="en-US" sz="1300" b="1" dirty="0" smtClean="0"/>
              <a:t>General understanding of how the elements work together on a label.</a:t>
            </a:r>
            <a:r>
              <a:rPr lang="en-US" sz="1300" dirty="0" smtClean="0"/>
              <a:t> For example, </a:t>
            </a:r>
          </a:p>
          <a:p>
            <a:r>
              <a:rPr lang="en-US" sz="1300" dirty="0" smtClean="0"/>
              <a:t>✓ Explain that where a chemical has multiple hazards, different pictograms are used to identify the various hazards. The employee should expect to see the appropriate pictogram for the corresponding hazard class. </a:t>
            </a:r>
          </a:p>
          <a:p>
            <a:r>
              <a:rPr lang="en-US" sz="1300" dirty="0" smtClean="0"/>
              <a:t>✓ Explain that when there are similar precautionary statements, the one providing the most protective information will be included on the label.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Waxie</a:t>
            </a:r>
            <a:r>
              <a:rPr lang="en-US" b="0" baseline="0" dirty="0" smtClean="0"/>
              <a:t> also has grout and carpet cleaners that may contain hydrogen peroxide</a:t>
            </a:r>
            <a:r>
              <a:rPr lang="en-US" baseline="0" dirty="0" smtClean="0"/>
              <a: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Some hand-held deodorizers</a:t>
            </a:r>
            <a:r>
              <a:rPr lang="en-US" b="0" baseline="0" dirty="0" smtClean="0"/>
              <a:t> may also be flammable.</a:t>
            </a:r>
            <a:endParaRPr lang="en-US" b="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applicable to our product mix.</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OSHA requires employers to present information in a manner and language that their employees can understand. If employers customarily need to communicate work instructions or other workplace information to employees in a language other than English, they will also need to provide safety and health training to employees in the same manner. Similarly, if the employee’s vocabulary is limited, the training must account for that limitation. By the same token, if employees are not literate, telling them to read training materials will not satisfy the employer’s training obligation. </a:t>
            </a:r>
          </a:p>
          <a:p>
            <a:endParaRPr lang="en-US" sz="1300" dirty="0" smtClean="0"/>
          </a:p>
          <a:p>
            <a:r>
              <a:rPr lang="en-US" sz="1300" dirty="0" smtClean="0"/>
              <a:t>OSHA’s Hazard Communication website (http://www.osha.gov/dsg/hazcom/index.html) has the following </a:t>
            </a:r>
            <a:r>
              <a:rPr lang="en-US" sz="1300" dirty="0" err="1" smtClean="0"/>
              <a:t>QuickCards</a:t>
            </a:r>
            <a:r>
              <a:rPr lang="en-US" sz="1300" dirty="0" smtClean="0"/>
              <a:t> and OSHA Briefs to assist employers with the required training. </a:t>
            </a:r>
          </a:p>
          <a:p>
            <a:r>
              <a:rPr lang="en-US" sz="1300" dirty="0" smtClean="0"/>
              <a:t>• Label </a:t>
            </a:r>
            <a:r>
              <a:rPr lang="en-US" sz="1300" dirty="0" err="1" smtClean="0"/>
              <a:t>QuickCard</a:t>
            </a:r>
            <a:r>
              <a:rPr lang="en-US" sz="1300" dirty="0" smtClean="0"/>
              <a:t> (English/Spanish)</a:t>
            </a:r>
          </a:p>
          <a:p>
            <a:r>
              <a:rPr lang="en-US" sz="1300" dirty="0" smtClean="0"/>
              <a:t>• Pictogram </a:t>
            </a:r>
            <a:r>
              <a:rPr lang="en-US" sz="1300" dirty="0" err="1" smtClean="0"/>
              <a:t>QuickCard</a:t>
            </a:r>
            <a:r>
              <a:rPr lang="en-US" sz="1300" dirty="0" smtClean="0"/>
              <a:t> (English/Spanish)</a:t>
            </a:r>
          </a:p>
          <a:p>
            <a:r>
              <a:rPr lang="en-US" sz="1300" dirty="0" smtClean="0"/>
              <a:t>• Safety Data Sheet </a:t>
            </a:r>
            <a:r>
              <a:rPr lang="en-US" sz="1300" dirty="0" err="1" smtClean="0"/>
              <a:t>QuickCard</a:t>
            </a:r>
            <a:r>
              <a:rPr lang="en-US" sz="1300" dirty="0" smtClean="0"/>
              <a:t> (English) (Spanish)</a:t>
            </a:r>
          </a:p>
          <a:p>
            <a:r>
              <a:rPr lang="en-US" sz="1300" dirty="0" smtClean="0"/>
              <a:t>• Safety Data Sheet OSHA Brief</a:t>
            </a:r>
          </a:p>
          <a:p>
            <a:r>
              <a:rPr lang="en-US" sz="1300" dirty="0" smtClean="0"/>
              <a:t>• Label/Pictogram OSHA Brief</a:t>
            </a:r>
          </a:p>
          <a:p>
            <a:endParaRPr lang="en-US" sz="1300" dirty="0" smtClean="0"/>
          </a:p>
          <a:p>
            <a:r>
              <a:rPr lang="en-US" sz="1300" dirty="0" smtClean="0"/>
              <a:t>02/2013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Not</a:t>
            </a:r>
            <a:r>
              <a:rPr lang="en-US" b="0" baseline="0" dirty="0" smtClean="0"/>
              <a:t> applicable to our product mix. </a:t>
            </a:r>
            <a:endParaRPr lang="en-US" b="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Waxie</a:t>
            </a:r>
            <a:r>
              <a:rPr lang="en-US" baseline="0" dirty="0" smtClean="0"/>
              <a:t> also sells strippers, e.g. W400 that may be corrosive.  Oven cleaners, degreasers, disinfectants, grout cleaners, can also be corrosives.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Not applicable</a:t>
            </a:r>
            <a:r>
              <a:rPr lang="en-US" b="0" baseline="0" dirty="0" smtClean="0"/>
              <a:t> to our product mix. </a:t>
            </a:r>
            <a:endParaRPr lang="en-US" b="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7468">
              <a:defRPr/>
            </a:pPr>
            <a:r>
              <a:rPr lang="en-US" sz="1300" dirty="0" smtClean="0"/>
              <a:t>In the state of California a product with a Proposition 65 warning indicates possible carcinogens.</a:t>
            </a:r>
          </a:p>
          <a:p>
            <a:pPr defTabSz="957468">
              <a:defRPr/>
            </a:pPr>
            <a:endParaRPr lang="en-US" sz="1300" dirty="0" smtClean="0"/>
          </a:p>
          <a:p>
            <a:pPr defTabSz="957468">
              <a:defRPr/>
            </a:pPr>
            <a:r>
              <a:rPr lang="en-US" sz="1300" dirty="0" smtClean="0"/>
              <a:t>Proposition 65, the </a:t>
            </a:r>
            <a:r>
              <a:rPr lang="en-US" sz="1300" dirty="0" smtClean="0">
                <a:hlinkClick r:id="rId3" action="ppaction://hlinkfile"/>
              </a:rPr>
              <a:t>Safe Drinking Water and Toxic Enforcement Act of 1986</a:t>
            </a:r>
            <a:r>
              <a:rPr lang="en-US" sz="1300" dirty="0" smtClean="0"/>
              <a:t>, was enacted as a ballot initiative in November 1986. The Proposition was intended by its authors to protect California citizens and the State's drinking water sources from chemicals known to cause cancer, birth defects or other reproductive harm, and to inform citizens about exposures to such chemicals.</a:t>
            </a:r>
          </a:p>
          <a:p>
            <a:pPr defTabSz="957468">
              <a:defRPr/>
            </a:pPr>
            <a:endParaRPr lang="en-US" sz="1300" dirty="0" smtClean="0"/>
          </a:p>
          <a:p>
            <a:r>
              <a:rPr lang="en-US" sz="1200" kern="1200" dirty="0" smtClean="0">
                <a:solidFill>
                  <a:schemeClr val="tx1"/>
                </a:solidFill>
                <a:latin typeface="+mn-lt"/>
                <a:ea typeface="+mn-ea"/>
                <a:cs typeface="+mn-cs"/>
              </a:rPr>
              <a:t>The following </a:t>
            </a:r>
            <a:r>
              <a:rPr lang="en-US" sz="1200" u="sng" kern="1200" dirty="0" smtClean="0">
                <a:solidFill>
                  <a:schemeClr val="tx1"/>
                </a:solidFill>
                <a:latin typeface="+mn-lt"/>
                <a:ea typeface="+mn-ea"/>
                <a:cs typeface="+mn-cs"/>
                <a:hlinkClick r:id="rId4"/>
              </a:rPr>
              <a:t>warning language</a:t>
            </a:r>
            <a:r>
              <a:rPr lang="en-US" sz="1200" kern="1200" dirty="0" smtClean="0">
                <a:solidFill>
                  <a:schemeClr val="tx1"/>
                </a:solidFill>
                <a:latin typeface="+mn-lt"/>
                <a:ea typeface="+mn-ea"/>
                <a:cs typeface="+mn-cs"/>
              </a:rPr>
              <a:t> is standard on products sold in California if they contain chemicals on the Proposition 65 list and the amount of exposure caused by the product is not within defined safety limits.</a:t>
            </a:r>
          </a:p>
          <a:p>
            <a:r>
              <a:rPr lang="en-US" sz="1200" kern="1200" dirty="0" smtClean="0">
                <a:solidFill>
                  <a:schemeClr val="tx1"/>
                </a:solidFill>
                <a:latin typeface="+mn-lt"/>
                <a:ea typeface="+mn-ea"/>
                <a:cs typeface="+mn-cs"/>
              </a:rPr>
              <a:t>WARNING: This product contains chemicals known to the State of California to cause </a:t>
            </a:r>
            <a:r>
              <a:rPr lang="en-US" sz="1200" u="sng" kern="1200" dirty="0" smtClean="0">
                <a:solidFill>
                  <a:schemeClr val="tx1"/>
                </a:solidFill>
                <a:latin typeface="+mn-lt"/>
                <a:ea typeface="+mn-ea"/>
                <a:cs typeface="+mn-cs"/>
                <a:hlinkClick r:id="rId5"/>
              </a:rPr>
              <a:t>cancer</a:t>
            </a:r>
            <a:r>
              <a:rPr lang="en-US" sz="1200" kern="1200" dirty="0" smtClean="0">
                <a:solidFill>
                  <a:schemeClr val="tx1"/>
                </a:solidFill>
                <a:latin typeface="+mn-lt"/>
                <a:ea typeface="+mn-ea"/>
                <a:cs typeface="+mn-cs"/>
              </a:rPr>
              <a:t> and </a:t>
            </a:r>
            <a:r>
              <a:rPr lang="en-US" sz="1200" u="sng" kern="1200" dirty="0" smtClean="0">
                <a:solidFill>
                  <a:schemeClr val="tx1"/>
                </a:solidFill>
                <a:latin typeface="+mn-lt"/>
                <a:ea typeface="+mn-ea"/>
                <a:cs typeface="+mn-cs"/>
                <a:hlinkClick r:id="rId6"/>
              </a:rPr>
              <a:t>birth defects</a:t>
            </a:r>
            <a:r>
              <a:rPr lang="en-US" sz="1200" kern="1200" dirty="0" smtClean="0">
                <a:solidFill>
                  <a:schemeClr val="tx1"/>
                </a:solidFill>
                <a:latin typeface="+mn-lt"/>
                <a:ea typeface="+mn-ea"/>
                <a:cs typeface="+mn-cs"/>
              </a:rPr>
              <a:t> or other reproductive harm.</a:t>
            </a:r>
          </a:p>
          <a:p>
            <a:endParaRPr lang="en-US" sz="1300" dirty="0" smtClean="0"/>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OSHA : www.OSHA.gov</a:t>
            </a:r>
          </a:p>
          <a:p>
            <a:endParaRPr lang="en-US" dirty="0" smtClean="0"/>
          </a:p>
          <a:p>
            <a:r>
              <a:rPr lang="en-US" dirty="0" smtClean="0"/>
              <a:t>Label- OSHA </a:t>
            </a:r>
            <a:r>
              <a:rPr lang="en-US" baseline="0" dirty="0" smtClean="0"/>
              <a:t>Quick Card - </a:t>
            </a:r>
            <a:r>
              <a:rPr lang="en-US" dirty="0" smtClean="0"/>
              <a:t>https://www.osha.gov/Publications/HazComm_QuickCard_Labels.html</a:t>
            </a:r>
          </a:p>
          <a:p>
            <a:endParaRPr lang="en-US" dirty="0" smtClean="0"/>
          </a:p>
          <a:p>
            <a:endParaRPr lang="en-US" dirty="0" smtClean="0"/>
          </a:p>
          <a:p>
            <a:endParaRPr lang="en-US" dirty="0" smtClean="0"/>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42"/>
              </a:spcAft>
            </a:pPr>
            <a:r>
              <a:rPr lang="en-US" altLang="en-US" dirty="0" smtClean="0">
                <a:latin typeface="Tahoma" pitchFamily="34" charset="0"/>
                <a:cs typeface="Tahoma" pitchFamily="34" charset="0"/>
              </a:rPr>
              <a:t>To align with the Global Harmonization System, SDSs must have a 16 Section</a:t>
            </a:r>
            <a:r>
              <a:rPr lang="en-US" altLang="en-US" baseline="0" dirty="0" smtClean="0">
                <a:latin typeface="Tahoma" pitchFamily="34" charset="0"/>
                <a:cs typeface="Tahoma" pitchFamily="34" charset="0"/>
              </a:rPr>
              <a:t> format. </a:t>
            </a:r>
            <a:r>
              <a:rPr lang="en-US" altLang="en-US" dirty="0" smtClean="0">
                <a:latin typeface="Tahoma" pitchFamily="34" charset="0"/>
                <a:cs typeface="Tahoma" pitchFamily="34" charset="0"/>
              </a:rPr>
              <a:t> </a:t>
            </a:r>
          </a:p>
          <a:p>
            <a:pPr>
              <a:spcAft>
                <a:spcPts val="642"/>
              </a:spcAft>
            </a:pPr>
            <a:endParaRPr lang="en-US" altLang="en-US" dirty="0" smtClean="0">
              <a:latin typeface="Tahoma" pitchFamily="34" charset="0"/>
              <a:cs typeface="Tahoma" pitchFamily="34" charset="0"/>
            </a:endParaRPr>
          </a:p>
          <a:p>
            <a:pPr>
              <a:spcAft>
                <a:spcPts val="642"/>
              </a:spcAft>
            </a:pPr>
            <a:r>
              <a:rPr lang="en-US" altLang="en-US" dirty="0" smtClean="0">
                <a:latin typeface="Tahoma" pitchFamily="34" charset="0"/>
                <a:cs typeface="Tahoma" pitchFamily="34" charset="0"/>
              </a:rPr>
              <a:t>If there is no pertinent information in the category, it must be marked that no applicable information was found.</a:t>
            </a:r>
          </a:p>
          <a:p>
            <a:pPr>
              <a:spcAft>
                <a:spcPts val="642"/>
              </a:spcAft>
            </a:pPr>
            <a:endParaRPr lang="en-US" altLang="en-US" dirty="0" smtClean="0">
              <a:latin typeface="Tahoma" pitchFamily="34" charset="0"/>
              <a:cs typeface="Tahoma" pitchFamily="34" charset="0"/>
            </a:endParaRPr>
          </a:p>
          <a:p>
            <a:pPr>
              <a:spcAft>
                <a:spcPts val="642"/>
              </a:spcAft>
            </a:pPr>
            <a:r>
              <a:rPr lang="en-US" altLang="en-US" b="1" dirty="0" smtClean="0">
                <a:latin typeface="Tahoma" pitchFamily="34" charset="0"/>
                <a:cs typeface="Tahoma" pitchFamily="34" charset="0"/>
              </a:rPr>
              <a:t>Employers Responsibilities</a:t>
            </a:r>
            <a:r>
              <a:rPr lang="en-US" altLang="en-US" dirty="0" smtClean="0">
                <a:latin typeface="Tahoma" pitchFamily="34" charset="0"/>
                <a:cs typeface="Tahoma" pitchFamily="34" charset="0"/>
              </a:rPr>
              <a:t>:</a:t>
            </a:r>
          </a:p>
          <a:p>
            <a:pPr>
              <a:spcAft>
                <a:spcPts val="642"/>
              </a:spcAft>
            </a:pPr>
            <a:endParaRPr lang="en-US" altLang="en-US" dirty="0" smtClean="0">
              <a:latin typeface="Tahoma" pitchFamily="34" charset="0"/>
              <a:cs typeface="Tahoma" pitchFamily="34" charset="0"/>
            </a:endParaRPr>
          </a:p>
          <a:p>
            <a:r>
              <a:rPr lang="en-US" dirty="0" smtClean="0"/>
              <a:t>Employers must ensure that the SDSs are readily accessible to employees for all hazardous chemicals in their workplace. This may be done in many ways. For example, employers may keep the SDSs in a binder or on computers as long as the employees have immediate access to the information without leaving their work area when needed and a back-up is available for rapid access to the SDS in the case of a power outage or other emergency. Furthermore, employers may want to designate a person(s) responsible for obtaining and maintaining the SDSs. If the employer does not have an SDS, the employer or designated person(s) should contact the manufacturer to obtain one.</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dirty="0" smtClean="0"/>
              <a:t>OSHA</a:t>
            </a:r>
            <a:r>
              <a:rPr lang="en-US" dirty="0" smtClean="0"/>
              <a:t>:  www.osha.gov    </a:t>
            </a:r>
            <a:r>
              <a:rPr lang="en-US" b="1" dirty="0" smtClean="0"/>
              <a:t>OSHA</a:t>
            </a:r>
            <a:r>
              <a:rPr lang="en-US" b="1" baseline="0" dirty="0" smtClean="0"/>
              <a:t> Quick Card </a:t>
            </a:r>
            <a:r>
              <a:rPr lang="en-US" baseline="0" dirty="0" smtClean="0"/>
              <a:t>- https://www.osha.gov/Publications/HazComm_QuickCard_SafetyData.html</a:t>
            </a:r>
          </a:p>
          <a:p>
            <a:endParaRPr lang="en-US" baseline="0" dirty="0" smtClean="0"/>
          </a:p>
          <a:p>
            <a:pPr defTabSz="957468">
              <a:spcAft>
                <a:spcPts val="642"/>
              </a:spcAft>
              <a:defRPr/>
            </a:pPr>
            <a:r>
              <a:rPr lang="en-US" altLang="en-US" b="1" dirty="0" smtClean="0">
                <a:latin typeface="Tahoma" pitchFamily="34" charset="0"/>
                <a:cs typeface="Tahoma" pitchFamily="34" charset="0"/>
              </a:rPr>
              <a:t>In Section 1</a:t>
            </a:r>
            <a:r>
              <a:rPr lang="en-US" altLang="en-US" dirty="0" smtClean="0">
                <a:latin typeface="Tahoma" pitchFamily="34" charset="0"/>
                <a:cs typeface="Tahoma" pitchFamily="34" charset="0"/>
              </a:rPr>
              <a:t>, </a:t>
            </a:r>
            <a:r>
              <a:rPr lang="en-US" altLang="en-US" b="1" dirty="0" smtClean="0">
                <a:latin typeface="Tahoma" pitchFamily="34" charset="0"/>
                <a:cs typeface="Tahoma" pitchFamily="34" charset="0"/>
              </a:rPr>
              <a:t>IDENTIFICATION</a:t>
            </a:r>
            <a:r>
              <a:rPr lang="en-US" altLang="en-US" dirty="0" smtClean="0">
                <a:latin typeface="Tahoma" pitchFamily="34" charset="0"/>
                <a:cs typeface="Tahoma" pitchFamily="34" charset="0"/>
              </a:rPr>
              <a:t>, </a:t>
            </a:r>
            <a:r>
              <a:rPr lang="en-US" altLang="en-US" dirty="0" smtClean="0">
                <a:latin typeface="+mn-lt"/>
                <a:cs typeface="+mn-cs"/>
              </a:rPr>
              <a:t>t</a:t>
            </a:r>
            <a:r>
              <a:rPr lang="en-US" dirty="0" smtClean="0"/>
              <a:t>his section identifies the chemical on the SDS as well as the recommended uses. It also provides the essential contact information of the supplier. </a:t>
            </a:r>
          </a:p>
          <a:p>
            <a:pPr defTabSz="957468">
              <a:spcAft>
                <a:spcPts val="642"/>
              </a:spcAft>
              <a:defRPr/>
            </a:pPr>
            <a:endParaRPr lang="en-US" altLang="en-US" b="1" dirty="0" smtClean="0">
              <a:latin typeface="Tahoma" pitchFamily="34" charset="0"/>
              <a:cs typeface="Tahoma" pitchFamily="34" charset="0"/>
            </a:endParaRPr>
          </a:p>
          <a:p>
            <a:r>
              <a:rPr lang="en-US" altLang="en-US" b="1" dirty="0" smtClean="0">
                <a:latin typeface="Tahoma" pitchFamily="34" charset="0"/>
                <a:cs typeface="Tahoma" pitchFamily="34" charset="0"/>
              </a:rPr>
              <a:t>In Section 2</a:t>
            </a:r>
            <a:r>
              <a:rPr lang="en-US" altLang="en-US" dirty="0" smtClean="0">
                <a:latin typeface="Tahoma" pitchFamily="34" charset="0"/>
                <a:cs typeface="Tahoma" pitchFamily="34" charset="0"/>
              </a:rPr>
              <a:t>, </a:t>
            </a:r>
            <a:r>
              <a:rPr lang="en-US" altLang="en-US" b="1" dirty="0" smtClean="0">
                <a:latin typeface="Tahoma" pitchFamily="34" charset="0"/>
                <a:cs typeface="Tahoma" pitchFamily="34" charset="0"/>
              </a:rPr>
              <a:t>HAZARD(S) IDENTIFICATION</a:t>
            </a:r>
            <a:r>
              <a:rPr lang="en-US" altLang="en-US" dirty="0" smtClean="0">
                <a:latin typeface="Tahoma" pitchFamily="34" charset="0"/>
                <a:cs typeface="Tahoma" pitchFamily="34" charset="0"/>
              </a:rPr>
              <a:t>,</a:t>
            </a:r>
            <a:r>
              <a:rPr lang="en-US" altLang="en-US" baseline="0" dirty="0" smtClean="0">
                <a:latin typeface="Tahoma" pitchFamily="34" charset="0"/>
                <a:cs typeface="Tahoma" pitchFamily="34" charset="0"/>
              </a:rPr>
              <a:t> </a:t>
            </a:r>
            <a:r>
              <a:rPr lang="en-US" dirty="0" smtClean="0"/>
              <a:t>This section identifies the hazards of the chemical presented on the SDS and the appropriate warning information associated with those hazards.</a:t>
            </a:r>
          </a:p>
          <a:p>
            <a:endParaRPr lang="en-US" altLang="en-US" b="1" dirty="0" smtClean="0">
              <a:latin typeface="Tahoma" pitchFamily="34" charset="0"/>
              <a:cs typeface="Tahoma" pitchFamily="34" charset="0"/>
            </a:endParaRPr>
          </a:p>
          <a:p>
            <a:r>
              <a:rPr lang="en-US" altLang="en-US" b="1" dirty="0" smtClean="0">
                <a:latin typeface="Tahoma" pitchFamily="34" charset="0"/>
                <a:cs typeface="Tahoma" pitchFamily="34" charset="0"/>
              </a:rPr>
              <a:t>In Section 3, COMPOSTION/INFORMATION</a:t>
            </a:r>
            <a:r>
              <a:rPr lang="en-US" altLang="en-US" b="1" baseline="0" dirty="0" smtClean="0">
                <a:latin typeface="Tahoma" pitchFamily="34" charset="0"/>
                <a:cs typeface="Tahoma" pitchFamily="34" charset="0"/>
              </a:rPr>
              <a:t> ON INGREDIENTS, </a:t>
            </a:r>
            <a:r>
              <a:rPr lang="en-US" dirty="0" smtClean="0"/>
              <a:t>This section identifies the ingredient(s) contained in the product indicated on the SDS, including impurities and stabilizing additives. This section includes information on substances, mixtures, and all chemicals where a trade secret is claimed.  </a:t>
            </a:r>
            <a:r>
              <a:rPr lang="en-US" altLang="en-US" dirty="0" smtClean="0">
                <a:latin typeface="Tahoma" pitchFamily="34" charset="0"/>
                <a:cs typeface="Tahoma" pitchFamily="34" charset="0"/>
              </a:rPr>
              <a:t>the composition section relates to substances and mixtures.  OSHA definitions:  </a:t>
            </a:r>
            <a:r>
              <a:rPr lang="en-US" altLang="en-US" b="1" dirty="0" smtClean="0">
                <a:latin typeface="Tahoma" pitchFamily="34" charset="0"/>
                <a:cs typeface="Tahoma" pitchFamily="34" charset="0"/>
              </a:rPr>
              <a:t>Substance:</a:t>
            </a:r>
            <a:r>
              <a:rPr lang="en-US" altLang="en-US" dirty="0" smtClean="0">
                <a:latin typeface="Tahoma" pitchFamily="34" charset="0"/>
                <a:cs typeface="Tahoma" pitchFamily="34" charset="0"/>
              </a:rPr>
              <a:t> “A chemical element and its compounds in the natural state or obtained by any production process.”   </a:t>
            </a:r>
            <a:r>
              <a:rPr lang="en-US" altLang="en-US" b="1" dirty="0" smtClean="0">
                <a:latin typeface="Tahoma" pitchFamily="34" charset="0"/>
                <a:cs typeface="Tahoma" pitchFamily="34" charset="0"/>
              </a:rPr>
              <a:t>Mixture:</a:t>
            </a:r>
            <a:r>
              <a:rPr lang="en-US" altLang="en-US" dirty="0" smtClean="0">
                <a:latin typeface="Tahoma" pitchFamily="34" charset="0"/>
                <a:cs typeface="Tahoma" pitchFamily="34" charset="0"/>
              </a:rPr>
              <a:t> “[A] solution composed of two or more substances that do not react.” </a:t>
            </a:r>
          </a:p>
          <a:p>
            <a:pPr>
              <a:spcAft>
                <a:spcPts val="642"/>
              </a:spcAft>
            </a:pPr>
            <a:endParaRPr lang="en-US" altLang="en-US" dirty="0" smtClean="0">
              <a:latin typeface="Tahoma" pitchFamily="34" charset="0"/>
              <a:cs typeface="Tahoma" pitchFamily="34" charset="0"/>
            </a:endParaRPr>
          </a:p>
          <a:p>
            <a:pPr>
              <a:spcAft>
                <a:spcPts val="642"/>
              </a:spcAft>
            </a:pPr>
            <a:r>
              <a:rPr lang="en-US" altLang="en-US" b="1" dirty="0" smtClean="0">
                <a:latin typeface="Tahoma" pitchFamily="34" charset="0"/>
                <a:cs typeface="Tahoma" pitchFamily="34" charset="0"/>
              </a:rPr>
              <a:t>In Section 4</a:t>
            </a:r>
            <a:r>
              <a:rPr lang="en-US" altLang="en-US" dirty="0" smtClean="0">
                <a:latin typeface="Tahoma" pitchFamily="34" charset="0"/>
                <a:cs typeface="Tahoma" pitchFamily="34" charset="0"/>
              </a:rPr>
              <a:t>, </a:t>
            </a:r>
            <a:r>
              <a:rPr lang="en-US" altLang="en-US" b="1" dirty="0" smtClean="0">
                <a:latin typeface="Tahoma" pitchFamily="34" charset="0"/>
                <a:cs typeface="Tahoma" pitchFamily="34" charset="0"/>
              </a:rPr>
              <a:t>FIRST-AID</a:t>
            </a:r>
            <a:r>
              <a:rPr lang="en-US" altLang="en-US" b="1" baseline="0" dirty="0" smtClean="0">
                <a:latin typeface="Tahoma" pitchFamily="34" charset="0"/>
                <a:cs typeface="Tahoma" pitchFamily="34" charset="0"/>
              </a:rPr>
              <a:t> MEASURES</a:t>
            </a:r>
            <a:r>
              <a:rPr lang="en-US" altLang="en-US" baseline="0" dirty="0" smtClean="0">
                <a:latin typeface="Tahoma" pitchFamily="34" charset="0"/>
                <a:cs typeface="Tahoma" pitchFamily="34" charset="0"/>
              </a:rPr>
              <a:t>, </a:t>
            </a:r>
            <a:r>
              <a:rPr lang="en-US" dirty="0" smtClean="0"/>
              <a:t>This section describes the initial care that should be given by untrained responders to an individual who has been exposed to the chemical.</a:t>
            </a:r>
            <a:r>
              <a:rPr lang="en-US" altLang="en-US" dirty="0" smtClean="0">
                <a:latin typeface="Tahoma" pitchFamily="34" charset="0"/>
                <a:cs typeface="Tahoma" pitchFamily="34" charset="0"/>
              </a:rPr>
              <a:t> </a:t>
            </a:r>
          </a:p>
          <a:p>
            <a:pPr>
              <a:spcAft>
                <a:spcPts val="642"/>
              </a:spcAft>
            </a:pPr>
            <a:endParaRPr lang="en-US" altLang="en-US" dirty="0" smtClean="0">
              <a:latin typeface="Tahoma" pitchFamily="34" charset="0"/>
              <a:cs typeface="Tahoma" pitchFamily="34" charset="0"/>
            </a:endParaRPr>
          </a:p>
          <a:p>
            <a:pPr defTabSz="957468">
              <a:spcAft>
                <a:spcPts val="642"/>
              </a:spcAft>
              <a:defRPr/>
            </a:pPr>
            <a:r>
              <a:rPr lang="en-US" altLang="en-US" b="1" dirty="0" smtClean="0">
                <a:latin typeface="Tahoma" pitchFamily="34" charset="0"/>
                <a:cs typeface="Tahoma" pitchFamily="34" charset="0"/>
              </a:rPr>
              <a:t>In Section 5, FIRE-FIGHTING MEASURES,</a:t>
            </a:r>
            <a:r>
              <a:rPr lang="en-US" altLang="en-US" b="1" baseline="0" dirty="0" smtClean="0">
                <a:latin typeface="Tahoma" pitchFamily="34" charset="0"/>
                <a:cs typeface="Tahoma" pitchFamily="34" charset="0"/>
              </a:rPr>
              <a:t> </a:t>
            </a:r>
            <a:r>
              <a:rPr lang="en-US" dirty="0" smtClean="0"/>
              <a:t>This section provides recommendations for fighting a fire caused by the chemical. </a:t>
            </a:r>
            <a:r>
              <a:rPr lang="en-US" altLang="en-US" dirty="0" smtClean="0">
                <a:latin typeface="Tahoma" pitchFamily="34" charset="0"/>
                <a:cs typeface="Tahoma" pitchFamily="34" charset="0"/>
              </a:rPr>
              <a:t>GHS suggests that firefighting measures include special protective equipment and precautions for firefighters. </a:t>
            </a:r>
            <a:endParaRPr lang="en-US" altLang="en-US" b="1" dirty="0" smtClean="0">
              <a:latin typeface="Tahoma" pitchFamily="34" charset="0"/>
              <a:cs typeface="Tahoma" pitchFamily="34" charset="0"/>
            </a:endParaRPr>
          </a:p>
          <a:p>
            <a:pPr>
              <a:spcAft>
                <a:spcPts val="642"/>
              </a:spcAft>
            </a:pPr>
            <a:endParaRPr lang="en-US" altLang="en-US" b="1" dirty="0" smtClean="0">
              <a:latin typeface="Tahoma" pitchFamily="34" charset="0"/>
              <a:cs typeface="Tahoma" pitchFamily="34" charset="0"/>
            </a:endParaRPr>
          </a:p>
          <a:p>
            <a:pPr>
              <a:spcAft>
                <a:spcPts val="642"/>
              </a:spcAft>
            </a:pPr>
            <a:r>
              <a:rPr lang="en-US" altLang="en-US" b="1" dirty="0" smtClean="0">
                <a:latin typeface="Tahoma" pitchFamily="34" charset="0"/>
                <a:cs typeface="Tahoma" pitchFamily="34" charset="0"/>
              </a:rPr>
              <a:t>In Section 6, ACCIDENTAL RELEASE MEASURES, </a:t>
            </a:r>
            <a:r>
              <a:rPr lang="en-US" dirty="0" smtClean="0"/>
              <a:t>This section provides recommendations on the appropriate response to spills, leaks, or releases, including containment and cleanup practices to prevent or minimize exposure to people, properties, or the environment. It may also include recommendations distinguishing between responses for large and small spills where the spill volume has a significant impact on the hazard.</a:t>
            </a:r>
          </a:p>
          <a:p>
            <a:pPr>
              <a:spcAft>
                <a:spcPts val="642"/>
              </a:spcAft>
            </a:pPr>
            <a:endParaRPr lang="en-US" altLang="en-US" dirty="0" smtClean="0">
              <a:latin typeface="Tahoma" pitchFamily="34" charset="0"/>
              <a:cs typeface="Tahoma" pitchFamily="34" charset="0"/>
            </a:endParaRPr>
          </a:p>
          <a:p>
            <a:pPr>
              <a:spcAft>
                <a:spcPts val="642"/>
              </a:spcAft>
            </a:pPr>
            <a:r>
              <a:rPr lang="en-US" altLang="en-US" b="1" dirty="0" smtClean="0">
                <a:latin typeface="Tahoma" pitchFamily="34" charset="0"/>
                <a:cs typeface="Tahoma" pitchFamily="34" charset="0"/>
              </a:rPr>
              <a:t>In Section 7, HANDLING AND STORAGE, </a:t>
            </a:r>
            <a:r>
              <a:rPr lang="en-US" dirty="0" smtClean="0"/>
              <a:t>This section provides guidance on the safe handling practices and conditions for safe storage of chemicals. </a:t>
            </a:r>
            <a:endParaRPr lang="en-US" altLang="en-US" dirty="0" smtClean="0">
              <a:latin typeface="Tahoma" pitchFamily="34" charset="0"/>
              <a:cs typeface="Tahoma" pitchFamily="34" charset="0"/>
            </a:endParaRPr>
          </a:p>
          <a:p>
            <a:pPr>
              <a:spcAft>
                <a:spcPts val="642"/>
              </a:spcAft>
            </a:pPr>
            <a:endParaRPr lang="en-US" altLang="en-US" dirty="0" smtClean="0">
              <a:latin typeface="Tahoma" pitchFamily="34" charset="0"/>
              <a:cs typeface="Tahoma" pitchFamily="34" charset="0"/>
            </a:endParaRPr>
          </a:p>
          <a:p>
            <a:pPr>
              <a:spcAft>
                <a:spcPts val="642"/>
              </a:spcAft>
            </a:pPr>
            <a:r>
              <a:rPr lang="en-US" altLang="en-US" b="1" dirty="0" smtClean="0">
                <a:latin typeface="Tahoma" pitchFamily="34" charset="0"/>
                <a:cs typeface="Tahoma" pitchFamily="34" charset="0"/>
              </a:rPr>
              <a:t>In Section 8, EXPOSURE CONTROLS/PERSONAL PROTECTION, </a:t>
            </a:r>
            <a:r>
              <a:rPr lang="en-US" dirty="0" smtClean="0"/>
              <a:t>This section indicates the exposure limits, engineering controls, and personal protective measures that can be used to minimize worker exposure. </a:t>
            </a:r>
            <a:r>
              <a:rPr lang="en-US" altLang="en-US" dirty="0" smtClean="0">
                <a:latin typeface="Tahoma" pitchFamily="34" charset="0"/>
                <a:cs typeface="Tahoma" pitchFamily="34" charset="0"/>
              </a:rPr>
              <a:t> </a:t>
            </a:r>
          </a:p>
          <a:p>
            <a:pPr>
              <a:spcAft>
                <a:spcPts val="642"/>
              </a:spcAft>
            </a:pPr>
            <a:endParaRPr lang="en-US" altLang="en-US" dirty="0" smtClean="0">
              <a:latin typeface="Tahoma" pitchFamily="34" charset="0"/>
              <a:cs typeface="Tahoma" pitchFamily="34" charset="0"/>
            </a:endParaRPr>
          </a:p>
          <a:p>
            <a:pPr>
              <a:spcAft>
                <a:spcPts val="642"/>
              </a:spcAft>
            </a:pPr>
            <a:endParaRPr lang="en-US" altLang="en-US" dirty="0" smtClean="0">
              <a:latin typeface="Tahoma" pitchFamily="34" charset="0"/>
              <a:cs typeface="Tahoma"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57468">
              <a:defRPr/>
            </a:pPr>
            <a:r>
              <a:rPr lang="en-US" altLang="en-US" b="1" dirty="0" smtClean="0">
                <a:latin typeface="Tahoma" pitchFamily="34" charset="0"/>
                <a:cs typeface="Tahoma" pitchFamily="34" charset="0"/>
              </a:rPr>
              <a:t>In Section 9 , PHYSICAL AND CHEMICAL PROPERTIES, </a:t>
            </a:r>
            <a:r>
              <a:rPr lang="en-US" dirty="0" smtClean="0"/>
              <a:t>This section identifies physical and chemical properties associated with the substance or mixture. The minimum required information consists of the following examples.</a:t>
            </a:r>
            <a:r>
              <a:rPr lang="en-US" baseline="0" dirty="0" smtClean="0"/>
              <a:t>  (This is not a complete list.  See OSHA Brief on Safety Data Sheets for more information)</a:t>
            </a:r>
            <a:endParaRPr lang="en-US" dirty="0" smtClean="0"/>
          </a:p>
          <a:p>
            <a:pPr defTabSz="957468">
              <a:buFont typeface="Arial" pitchFamily="34" charset="0"/>
              <a:buChar char="•"/>
              <a:defRPr/>
            </a:pPr>
            <a:r>
              <a:rPr lang="en-US" dirty="0" smtClean="0"/>
              <a:t>Appearance</a:t>
            </a:r>
          </a:p>
          <a:p>
            <a:pPr defTabSz="957468">
              <a:buFont typeface="Arial" pitchFamily="34" charset="0"/>
              <a:buChar char="•"/>
              <a:defRPr/>
            </a:pPr>
            <a:r>
              <a:rPr lang="en-US" dirty="0" smtClean="0"/>
              <a:t>Odor</a:t>
            </a:r>
          </a:p>
          <a:p>
            <a:pPr defTabSz="957468">
              <a:buFont typeface="Arial" pitchFamily="34" charset="0"/>
              <a:buChar char="•"/>
              <a:defRPr/>
            </a:pPr>
            <a:r>
              <a:rPr lang="en-US" dirty="0" smtClean="0"/>
              <a:t>Flash</a:t>
            </a:r>
            <a:r>
              <a:rPr lang="en-US" baseline="0" dirty="0" smtClean="0"/>
              <a:t> point</a:t>
            </a:r>
          </a:p>
          <a:p>
            <a:pPr defTabSz="957468">
              <a:buFont typeface="Arial" pitchFamily="34" charset="0"/>
              <a:buChar char="•"/>
              <a:defRPr/>
            </a:pPr>
            <a:r>
              <a:rPr lang="en-US" baseline="0" dirty="0" smtClean="0"/>
              <a:t>Viscosity</a:t>
            </a:r>
          </a:p>
          <a:p>
            <a:pPr defTabSz="957468">
              <a:buFont typeface="Arial" pitchFamily="34" charset="0"/>
              <a:buChar char="•"/>
              <a:defRPr/>
            </a:pPr>
            <a:r>
              <a:rPr lang="en-US" baseline="0" dirty="0" smtClean="0"/>
              <a:t>Flammability </a:t>
            </a:r>
          </a:p>
          <a:p>
            <a:pPr defTabSz="957468">
              <a:buFont typeface="Arial" pitchFamily="34" charset="0"/>
              <a:buChar char="•"/>
              <a:defRPr/>
            </a:pPr>
            <a:r>
              <a:rPr lang="en-US" baseline="0" dirty="0" smtClean="0"/>
              <a:t>Evaporation Rate</a:t>
            </a:r>
          </a:p>
          <a:p>
            <a:pPr defTabSz="957468">
              <a:buFont typeface="Arial" pitchFamily="34" charset="0"/>
              <a:buChar char="•"/>
              <a:defRPr/>
            </a:pPr>
            <a:endParaRPr lang="en-US" dirty="0" smtClean="0"/>
          </a:p>
          <a:p>
            <a:pPr defTabSz="957468">
              <a:spcAft>
                <a:spcPts val="642"/>
              </a:spcAft>
              <a:defRPr/>
            </a:pPr>
            <a:r>
              <a:rPr lang="en-US" altLang="en-US" b="1" i="0" dirty="0" smtClean="0">
                <a:latin typeface="Tahoma" pitchFamily="34" charset="0"/>
                <a:cs typeface="Tahoma" pitchFamily="34" charset="0"/>
              </a:rPr>
              <a:t>In</a:t>
            </a:r>
            <a:r>
              <a:rPr lang="en-US" altLang="en-US" b="1" i="0" baseline="0" dirty="0" smtClean="0">
                <a:latin typeface="Tahoma" pitchFamily="34" charset="0"/>
                <a:cs typeface="Tahoma" pitchFamily="34" charset="0"/>
              </a:rPr>
              <a:t> </a:t>
            </a:r>
            <a:r>
              <a:rPr lang="en-US" altLang="en-US" b="1" i="0" dirty="0" smtClean="0">
                <a:latin typeface="Tahoma" pitchFamily="34" charset="0"/>
                <a:cs typeface="Tahoma" pitchFamily="34" charset="0"/>
              </a:rPr>
              <a:t>Section</a:t>
            </a:r>
            <a:r>
              <a:rPr lang="en-US" altLang="en-US" b="1" dirty="0" smtClean="0">
                <a:latin typeface="Tahoma" pitchFamily="34" charset="0"/>
                <a:cs typeface="Tahoma" pitchFamily="34" charset="0"/>
              </a:rPr>
              <a:t> 10</a:t>
            </a:r>
            <a:r>
              <a:rPr lang="en-US" altLang="en-US" dirty="0" smtClean="0">
                <a:latin typeface="Tahoma" pitchFamily="34" charset="0"/>
                <a:cs typeface="Tahoma" pitchFamily="34" charset="0"/>
              </a:rPr>
              <a:t>, </a:t>
            </a:r>
            <a:r>
              <a:rPr lang="en-US" altLang="en-US" b="1" dirty="0" smtClean="0">
                <a:latin typeface="Tahoma" pitchFamily="34" charset="0"/>
                <a:cs typeface="Tahoma" pitchFamily="34" charset="0"/>
              </a:rPr>
              <a:t>Stability and Reactivity , </a:t>
            </a:r>
            <a:r>
              <a:rPr lang="en-US" dirty="0" smtClean="0"/>
              <a:t>This section describes the reactivity hazards of the chemical and the chemical stability information. This section is broken into three parts: reactivity, chemical stability, and other.</a:t>
            </a:r>
            <a:r>
              <a:rPr lang="en-US" altLang="en-US" dirty="0" smtClean="0">
                <a:latin typeface="Tahoma" pitchFamily="34" charset="0"/>
                <a:cs typeface="Tahoma" pitchFamily="34" charset="0"/>
              </a:rPr>
              <a:t> </a:t>
            </a:r>
          </a:p>
          <a:p>
            <a:pPr defTabSz="957468">
              <a:spcAft>
                <a:spcPts val="642"/>
              </a:spcAft>
              <a:buFont typeface="Arial" pitchFamily="34" charset="0"/>
              <a:buChar char="•"/>
              <a:defRPr/>
            </a:pPr>
            <a:r>
              <a:rPr lang="en-US" altLang="en-US" b="0" dirty="0" smtClean="0">
                <a:latin typeface="Tahoma" pitchFamily="34" charset="0"/>
                <a:cs typeface="Tahoma" pitchFamily="34" charset="0"/>
              </a:rPr>
              <a:t>Reactivity:</a:t>
            </a:r>
            <a:r>
              <a:rPr lang="en-US" altLang="en-US" b="0" baseline="0" dirty="0" smtClean="0">
                <a:latin typeface="Tahoma" pitchFamily="34" charset="0"/>
                <a:cs typeface="Tahoma" pitchFamily="34" charset="0"/>
              </a:rPr>
              <a:t> </a:t>
            </a:r>
            <a:r>
              <a:rPr lang="en-US" b="0" dirty="0" smtClean="0"/>
              <a:t>Description of the specific test data for the chemical(s). This data can be for a class or family of the chemical if such data adequately represent the anticipated hazard of the chemical(s), </a:t>
            </a:r>
            <a:r>
              <a:rPr lang="en-US" dirty="0" smtClean="0"/>
              <a:t>where available. </a:t>
            </a:r>
          </a:p>
          <a:p>
            <a:pPr defTabSz="957468">
              <a:spcAft>
                <a:spcPts val="642"/>
              </a:spcAft>
              <a:buFont typeface="Arial" pitchFamily="34" charset="0"/>
              <a:buChar char="•"/>
              <a:defRPr/>
            </a:pPr>
            <a:r>
              <a:rPr lang="en-US" b="0" dirty="0" smtClean="0"/>
              <a:t>Chemical</a:t>
            </a:r>
            <a:r>
              <a:rPr lang="en-US" b="0" baseline="0" dirty="0" smtClean="0"/>
              <a:t> Stability: </a:t>
            </a:r>
            <a:r>
              <a:rPr lang="en-US" b="0" dirty="0" smtClean="0"/>
              <a:t>Indication of whether the chemical is stable or unstable under normal ambient temperature and conditions while in storage and being handled. </a:t>
            </a:r>
          </a:p>
          <a:p>
            <a:pPr defTabSz="957468">
              <a:spcAft>
                <a:spcPts val="642"/>
              </a:spcAft>
              <a:buFont typeface="Arial" pitchFamily="34" charset="0"/>
              <a:buChar char="•"/>
              <a:defRPr/>
            </a:pPr>
            <a:r>
              <a:rPr lang="en-US" b="0" dirty="0" smtClean="0"/>
              <a:t>Other:</a:t>
            </a:r>
            <a:r>
              <a:rPr lang="en-US" b="0" baseline="0" dirty="0" smtClean="0"/>
              <a:t> </a:t>
            </a:r>
            <a:r>
              <a:rPr lang="en-US" b="0" dirty="0" smtClean="0"/>
              <a:t>Indication of the </a:t>
            </a:r>
            <a:r>
              <a:rPr lang="en-US" dirty="0" smtClean="0"/>
              <a:t>possibility of hazardous reactions,</a:t>
            </a:r>
            <a:r>
              <a:rPr lang="en-US" baseline="0" dirty="0" smtClean="0"/>
              <a:t> l</a:t>
            </a:r>
            <a:r>
              <a:rPr lang="en-US" dirty="0" smtClean="0"/>
              <a:t>ist of all conditions that should be avoided,</a:t>
            </a:r>
            <a:r>
              <a:rPr lang="en-US" baseline="0" dirty="0" smtClean="0"/>
              <a:t> l</a:t>
            </a:r>
            <a:r>
              <a:rPr lang="en-US" dirty="0" smtClean="0"/>
              <a:t>ist of all classes of incompatible materials,</a:t>
            </a:r>
            <a:r>
              <a:rPr lang="en-US" baseline="0" dirty="0" smtClean="0"/>
              <a:t> and l</a:t>
            </a:r>
            <a:r>
              <a:rPr lang="en-US" dirty="0" smtClean="0"/>
              <a:t>ist of any known or anticipated hazardous decomposition products that could be produced because of use, storage, or heating. </a:t>
            </a:r>
          </a:p>
          <a:p>
            <a:pPr defTabSz="957468">
              <a:spcAft>
                <a:spcPts val="642"/>
              </a:spcAft>
              <a:defRPr/>
            </a:pPr>
            <a:endParaRPr lang="en-US" dirty="0" smtClean="0"/>
          </a:p>
          <a:p>
            <a:r>
              <a:rPr lang="en-US" altLang="en-US" b="1" dirty="0" smtClean="0">
                <a:latin typeface="Tahoma" pitchFamily="34" charset="0"/>
                <a:cs typeface="Tahoma" pitchFamily="34" charset="0"/>
              </a:rPr>
              <a:t>In Section 11</a:t>
            </a:r>
            <a:r>
              <a:rPr lang="en-US" altLang="en-US" dirty="0" smtClean="0">
                <a:latin typeface="Tahoma" pitchFamily="34" charset="0"/>
                <a:cs typeface="Tahoma" pitchFamily="34" charset="0"/>
              </a:rPr>
              <a:t>, </a:t>
            </a:r>
            <a:r>
              <a:rPr lang="en-US" altLang="en-US" b="1" dirty="0" smtClean="0">
                <a:latin typeface="Tahoma" pitchFamily="34" charset="0"/>
                <a:cs typeface="Tahoma" pitchFamily="34" charset="0"/>
              </a:rPr>
              <a:t>TOXICOLOGICAL INFORMATION</a:t>
            </a:r>
            <a:r>
              <a:rPr lang="en-US" altLang="en-US" dirty="0" smtClean="0">
                <a:latin typeface="Tahoma" pitchFamily="34" charset="0"/>
                <a:cs typeface="Tahoma" pitchFamily="34" charset="0"/>
              </a:rPr>
              <a:t>, </a:t>
            </a:r>
            <a:r>
              <a:rPr lang="en-US" dirty="0" smtClean="0"/>
              <a:t>This section identifies toxicological and health effects information or indicates that such data are not available. Information on the likely routes of exposure (inhalation, ingestion, skin and eye contact). The SDS should indicate if the information is unknown. Description of the delayed, immediate, or chronic effects from short- and long-term exposure. Description of the symptoms. This description includes the symptoms associated with exposure to the chemical including symptoms from the lowest to the most severe exposure.  Indication of whether the chemical is listed in the National Toxicology Program (NTP) Report on Carcinogens (latest edition) or has been found to be a potential carcinogen in the International Agency for Research on Cancer (IARC) Monographs (latest editions) or found to be a potential carcinogen by OSHA </a:t>
            </a:r>
            <a:r>
              <a:rPr lang="en-US" altLang="en-US" dirty="0" smtClean="0">
                <a:latin typeface="Tahoma" pitchFamily="34" charset="0"/>
                <a:cs typeface="Tahoma" pitchFamily="34" charset="0"/>
              </a:rPr>
              <a:t> includes concise and complete descriptions of various health effects and the available data used to identify the effects. The information in this section will be detailed scientific data used to determine the health hazard class and category for acute and chronic health effects. </a:t>
            </a:r>
          </a:p>
          <a:p>
            <a:pPr defTabSz="957468">
              <a:defRPr/>
            </a:pPr>
            <a:endParaRPr lang="en-US" altLang="en-US" dirty="0" smtClean="0">
              <a:latin typeface="Tahoma" pitchFamily="34" charset="0"/>
              <a:cs typeface="Tahoma" pitchFamily="34" charset="0"/>
            </a:endParaRPr>
          </a:p>
          <a:p>
            <a:pPr marL="0" lvl="1" defTabSz="957468">
              <a:defRPr/>
            </a:pPr>
            <a:r>
              <a:rPr lang="en-US" sz="1900" b="1" dirty="0" smtClean="0"/>
              <a:t>In Section 16</a:t>
            </a:r>
            <a:r>
              <a:rPr lang="en-US" sz="1900" dirty="0" smtClean="0"/>
              <a:t>, date of preparation or last revision of SDS and related documents</a:t>
            </a:r>
          </a:p>
          <a:p>
            <a:pPr defTabSz="957468">
              <a:defRPr/>
            </a:pPr>
            <a:endParaRPr lang="en-US" altLang="en-US" dirty="0" smtClean="0">
              <a:latin typeface="Tahoma" pitchFamily="34" charset="0"/>
              <a:cs typeface="Tahom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In Sections 12-15</a:t>
            </a:r>
            <a:r>
              <a:rPr lang="en-US" dirty="0" smtClean="0"/>
              <a:t>: Other Agencies regulate this information, OSHA will not be enforcing Sections 12-15 (29 CFR 1910.1200(g)(2),</a:t>
            </a:r>
            <a:r>
              <a:rPr lang="en-US" baseline="0" dirty="0" smtClean="0"/>
              <a:t> but are included to follow GHS.</a:t>
            </a:r>
            <a:endParaRPr lang="en-US" dirty="0" smtClean="0"/>
          </a:p>
          <a:p>
            <a:endParaRPr lang="en-US" dirty="0" smtClean="0"/>
          </a:p>
          <a:p>
            <a:pPr>
              <a:spcAft>
                <a:spcPts val="642"/>
              </a:spcAft>
            </a:pPr>
            <a:r>
              <a:rPr lang="en-US" altLang="en-US" b="1" dirty="0" smtClean="0">
                <a:latin typeface="Tahoma" pitchFamily="34" charset="0"/>
                <a:cs typeface="Tahoma" pitchFamily="34" charset="0"/>
              </a:rPr>
              <a:t>In Section 12, ECOLOGICAL</a:t>
            </a:r>
            <a:r>
              <a:rPr lang="en-US" altLang="en-US" b="1" baseline="0" dirty="0" smtClean="0">
                <a:latin typeface="Tahoma" pitchFamily="34" charset="0"/>
                <a:cs typeface="Tahoma" pitchFamily="34" charset="0"/>
              </a:rPr>
              <a:t> INFORMATION, </a:t>
            </a:r>
            <a:r>
              <a:rPr lang="en-US" altLang="en-US" b="0" baseline="0" dirty="0" smtClean="0">
                <a:latin typeface="Tahoma" pitchFamily="34" charset="0"/>
                <a:cs typeface="Tahoma" pitchFamily="34" charset="0"/>
              </a:rPr>
              <a:t>(non mandatory) </a:t>
            </a:r>
            <a:r>
              <a:rPr lang="en-US" dirty="0" smtClean="0"/>
              <a:t>This section provides information to evaluate the environmental impact of the chemical(s) if it were released to the environment.  It</a:t>
            </a:r>
            <a:r>
              <a:rPr lang="en-US" baseline="0" dirty="0" smtClean="0"/>
              <a:t> </a:t>
            </a:r>
            <a:r>
              <a:rPr lang="en-US" altLang="en-US" dirty="0" smtClean="0">
                <a:latin typeface="Tahoma" pitchFamily="34" charset="0"/>
                <a:cs typeface="Tahoma" pitchFamily="34" charset="0"/>
              </a:rPr>
              <a:t>is included to follow GHS, but in the United States ecological concerns will be under the jurisdiction of the Environmental Protection Agency.  </a:t>
            </a:r>
          </a:p>
          <a:p>
            <a:pPr>
              <a:spcAft>
                <a:spcPts val="642"/>
              </a:spcAft>
            </a:pPr>
            <a:endParaRPr lang="en-US" altLang="en-US" dirty="0" smtClean="0">
              <a:latin typeface="Tahoma" pitchFamily="34" charset="0"/>
              <a:cs typeface="Tahoma" pitchFamily="34" charset="0"/>
            </a:endParaRPr>
          </a:p>
          <a:p>
            <a:pPr>
              <a:spcAft>
                <a:spcPts val="642"/>
              </a:spcAft>
            </a:pPr>
            <a:r>
              <a:rPr lang="en-US" altLang="en-US" b="1" dirty="0" smtClean="0">
                <a:latin typeface="Tahoma" pitchFamily="34" charset="0"/>
                <a:cs typeface="Tahoma" pitchFamily="34" charset="0"/>
              </a:rPr>
              <a:t>In Section 13, DISPOSAL CONSIDERATIONS, </a:t>
            </a:r>
            <a:r>
              <a:rPr lang="en-US" altLang="en-US" b="0" dirty="0" smtClean="0">
                <a:latin typeface="Tahoma" pitchFamily="34" charset="0"/>
                <a:cs typeface="Tahoma" pitchFamily="34" charset="0"/>
              </a:rPr>
              <a:t>(non</a:t>
            </a:r>
            <a:r>
              <a:rPr lang="en-US" altLang="en-US" b="0" baseline="0" dirty="0" smtClean="0">
                <a:latin typeface="Tahoma" pitchFamily="34" charset="0"/>
                <a:cs typeface="Tahoma" pitchFamily="34" charset="0"/>
              </a:rPr>
              <a:t> mandatory) </a:t>
            </a:r>
            <a:r>
              <a:rPr lang="en-US" dirty="0" smtClean="0"/>
              <a:t>This section provides guidance on proper disposal practices, recycling or reclamation of the chemical(s) or its container, and safe handling practices. To minimize exposure, this section should also refer the reader to Section 8 (Exposure Controls/Personal Protection) of the SDS. </a:t>
            </a:r>
            <a:r>
              <a:rPr lang="en-US" altLang="en-US" dirty="0" smtClean="0">
                <a:latin typeface="Tahoma" pitchFamily="34" charset="0"/>
                <a:cs typeface="Tahoma" pitchFamily="34" charset="0"/>
              </a:rPr>
              <a:t>  </a:t>
            </a:r>
          </a:p>
          <a:p>
            <a:endParaRPr lang="en-US" b="1" dirty="0" smtClean="0"/>
          </a:p>
          <a:p>
            <a:r>
              <a:rPr lang="en-US" b="1" dirty="0" smtClean="0"/>
              <a:t>In Section</a:t>
            </a:r>
            <a:r>
              <a:rPr lang="en-US" b="1" baseline="0" dirty="0" smtClean="0"/>
              <a:t> 14, TRANSPORT INFORMATION</a:t>
            </a:r>
            <a:r>
              <a:rPr lang="en-US" baseline="0" dirty="0" smtClean="0"/>
              <a:t>, (non mandatory) </a:t>
            </a:r>
            <a:r>
              <a:rPr lang="en-US" dirty="0" smtClean="0"/>
              <a:t>This section provides guidance on classification information for shipping and transporting of hazardous chemical(s) by road, air, rail, or sea.</a:t>
            </a:r>
          </a:p>
          <a:p>
            <a:endParaRPr lang="en-US" dirty="0" smtClean="0"/>
          </a:p>
          <a:p>
            <a:r>
              <a:rPr lang="en-US" b="1" dirty="0" smtClean="0"/>
              <a:t>In Section 15, REGULATORY INFORMATION</a:t>
            </a:r>
            <a:r>
              <a:rPr lang="en-US" dirty="0" smtClean="0"/>
              <a:t>,</a:t>
            </a:r>
            <a:r>
              <a:rPr lang="en-US" baseline="0" dirty="0" smtClean="0"/>
              <a:t> (non mandatory) </a:t>
            </a:r>
            <a:r>
              <a:rPr lang="en-US" dirty="0" smtClean="0"/>
              <a:t>This section identifies the safety, health, and environmental regulations specific for the product that is not indicated anywhere else on the SDS.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Handout a sample</a:t>
            </a:r>
            <a:r>
              <a:rPr lang="en-US" baseline="0" dirty="0" smtClean="0"/>
              <a:t> of an SDS and have the class review </a:t>
            </a:r>
            <a:r>
              <a:rPr lang="en-US" baseline="0" smtClean="0"/>
              <a:t>the sections. </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b="1" dirty="0" smtClean="0"/>
              <a:t>Effective Completion Date: </a:t>
            </a:r>
            <a:r>
              <a:rPr lang="en-US" sz="1300" dirty="0" smtClean="0"/>
              <a:t>December 1, 2013.  </a:t>
            </a:r>
            <a:r>
              <a:rPr lang="en-US" sz="1300" b="1" dirty="0" smtClean="0"/>
              <a:t>Requirement(s) : </a:t>
            </a:r>
            <a:r>
              <a:rPr lang="en-US" sz="1300" dirty="0" smtClean="0"/>
              <a:t>Train employees on the new label elements and SDS format. </a:t>
            </a:r>
            <a:r>
              <a:rPr lang="en-US" sz="1300" b="1" dirty="0" smtClean="0"/>
              <a:t>Who: </a:t>
            </a:r>
            <a:r>
              <a:rPr lang="en-US" sz="1300" dirty="0" smtClean="0">
                <a:solidFill>
                  <a:srgbClr val="C00000"/>
                </a:solidFill>
              </a:rPr>
              <a:t>Employers </a:t>
            </a:r>
          </a:p>
          <a:p>
            <a:endParaRPr lang="en-US" sz="1300" dirty="0" smtClean="0"/>
          </a:p>
          <a:p>
            <a:r>
              <a:rPr lang="en-US" sz="1300" b="1" dirty="0" smtClean="0"/>
              <a:t>Effective Completion Date:  </a:t>
            </a:r>
            <a:r>
              <a:rPr lang="en-US" sz="1300" dirty="0" smtClean="0"/>
              <a:t>June 1, 2015*  </a:t>
            </a:r>
            <a:r>
              <a:rPr lang="en-US" sz="1300" b="1" dirty="0" smtClean="0"/>
              <a:t>Requirement(s) : </a:t>
            </a:r>
            <a:r>
              <a:rPr lang="en-US" sz="1300" dirty="0" smtClean="0"/>
              <a:t>	Comply with all modified provisions of this final rule, </a:t>
            </a:r>
            <a:r>
              <a:rPr lang="en-US" sz="1300" b="1" dirty="0" smtClean="0"/>
              <a:t>except</a:t>
            </a:r>
            <a:r>
              <a:rPr lang="en-US" sz="1300" dirty="0" smtClean="0"/>
              <a:t>:  Distributors may ship products labeled by manufacturers under the old system until December 1, 2015. </a:t>
            </a:r>
            <a:r>
              <a:rPr lang="en-US" sz="1300" b="1" dirty="0" smtClean="0"/>
              <a:t>Who: </a:t>
            </a:r>
            <a:r>
              <a:rPr lang="en-US" sz="1300" dirty="0" smtClean="0"/>
              <a:t>Chemical manufacturers, importers, distributors and employers </a:t>
            </a:r>
          </a:p>
          <a:p>
            <a:endParaRPr lang="en-US" sz="1300" dirty="0" smtClean="0"/>
          </a:p>
          <a:p>
            <a:r>
              <a:rPr lang="en-US" sz="1300" b="1" dirty="0" smtClean="0"/>
              <a:t>Effective Completion Date:  </a:t>
            </a:r>
            <a:r>
              <a:rPr lang="en-US" sz="1300" dirty="0" smtClean="0"/>
              <a:t>June 1, 2016  </a:t>
            </a:r>
            <a:r>
              <a:rPr lang="en-US" sz="1300" b="1" dirty="0" smtClean="0"/>
              <a:t>Requirement(s) :  </a:t>
            </a:r>
            <a:r>
              <a:rPr lang="en-US" sz="1300" dirty="0" smtClean="0"/>
              <a:t>Update alternative workplace labeling and hazard communication program as necessary, and provide additional employee training for newly identified physical or health hazards. </a:t>
            </a:r>
            <a:r>
              <a:rPr lang="en-US" sz="1300" b="1" dirty="0" smtClean="0"/>
              <a:t>Who: </a:t>
            </a:r>
            <a:r>
              <a:rPr lang="en-US" sz="1300" dirty="0" smtClean="0">
                <a:solidFill>
                  <a:srgbClr val="C00000"/>
                </a:solidFill>
              </a:rPr>
              <a:t>Employers </a:t>
            </a:r>
          </a:p>
          <a:p>
            <a:endParaRPr lang="en-US" sz="1300" dirty="0" smtClean="0"/>
          </a:p>
          <a:p>
            <a:r>
              <a:rPr lang="en-US" sz="1300" b="1" dirty="0" smtClean="0"/>
              <a:t>Effective Completion Date:  </a:t>
            </a:r>
            <a:r>
              <a:rPr lang="en-US" sz="1300" dirty="0" smtClean="0"/>
              <a:t>Transition Period  </a:t>
            </a:r>
            <a:r>
              <a:rPr lang="en-US" sz="1300" b="1" dirty="0" smtClean="0"/>
              <a:t>Requirement(s) :  </a:t>
            </a:r>
            <a:r>
              <a:rPr lang="en-US" sz="1300" dirty="0" smtClean="0"/>
              <a:t>Comply with either 29 CFR 1910.1200 (this final standard), or the current standard, or both. </a:t>
            </a:r>
            <a:r>
              <a:rPr lang="en-US" sz="1300" b="1" dirty="0" smtClean="0"/>
              <a:t>Who: </a:t>
            </a:r>
            <a:r>
              <a:rPr lang="en-US" sz="1300" dirty="0" smtClean="0"/>
              <a:t>All chemical manufacturers, importers, distributors and employers 	</a:t>
            </a:r>
          </a:p>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779928"/>
            <a:ext cx="8229600" cy="637709"/>
          </a:xfrm>
          <a:prstGeom prst="rect">
            <a:avLst/>
          </a:prstGeom>
        </p:spPr>
        <p:txBody>
          <a:bodyPr/>
          <a:lstStyle>
            <a:lvl1pPr algn="l">
              <a:defRPr sz="3600">
                <a:solidFill>
                  <a:schemeClr val="bg2">
                    <a:lumMod val="50000"/>
                  </a:schemeClr>
                </a:solidFill>
              </a:defRPr>
            </a:lvl1pPr>
          </a:lstStyle>
          <a:p>
            <a:r>
              <a:rPr lang="en-US" dirty="0" smtClean="0"/>
              <a:t>Click to edit Master title style</a:t>
            </a:r>
            <a:endParaRPr lang="da-DK" dirty="0"/>
          </a:p>
        </p:txBody>
      </p:sp>
      <p:sp>
        <p:nvSpPr>
          <p:cNvPr id="3" name="Pladsholder til indhold 2"/>
          <p:cNvSpPr>
            <a:spLocks noGrp="1"/>
          </p:cNvSpPr>
          <p:nvPr>
            <p:ph idx="1"/>
          </p:nvPr>
        </p:nvSpPr>
        <p:spPr>
          <a:xfrm>
            <a:off x="457200" y="1600200"/>
            <a:ext cx="8229600" cy="4525963"/>
          </a:xfrm>
          <a:prstGeom prst="rect">
            <a:avLst/>
          </a:prstGeo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a:t>
            </a:r>
            <a:r>
              <a:rPr lang="en-US" dirty="0" err="1" smtClean="0"/>
              <a:t>lcxevel</a:t>
            </a:r>
            <a:endParaRPr lang="en-US" dirty="0" smtClean="0"/>
          </a:p>
          <a:p>
            <a:pPr lvl="4"/>
            <a:r>
              <a:rPr lang="en-US" dirty="0" smtClean="0"/>
              <a:t>Fifth level</a:t>
            </a:r>
            <a:endParaRPr lang="da-DK"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9" name="Pladsholder til indhold 2"/>
          <p:cNvSpPr>
            <a:spLocks noGrp="1"/>
          </p:cNvSpPr>
          <p:nvPr>
            <p:ph idx="1"/>
          </p:nvPr>
        </p:nvSpPr>
        <p:spPr>
          <a:xfrm>
            <a:off x="313764" y="1600214"/>
            <a:ext cx="3299011" cy="3814482"/>
          </a:xfrm>
          <a:prstGeom prst="rect">
            <a:avLst/>
          </a:prstGeom>
        </p:spPr>
        <p:txBody>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10" name="Pladsholder til indhold 2"/>
          <p:cNvSpPr>
            <a:spLocks noGrp="1"/>
          </p:cNvSpPr>
          <p:nvPr>
            <p:ph idx="11" hasCustomPrompt="1"/>
          </p:nvPr>
        </p:nvSpPr>
        <p:spPr>
          <a:xfrm>
            <a:off x="4589928" y="1595717"/>
            <a:ext cx="4096871" cy="3810001"/>
          </a:xfrm>
          <a:prstGeom prst="rect">
            <a:avLst/>
          </a:prstGeom>
        </p:spPr>
        <p:txBody>
          <a:bodyPr/>
          <a:lstStyle/>
          <a:p>
            <a:pPr lvl="4"/>
            <a:r>
              <a:rPr lang="en-US" dirty="0" smtClean="0"/>
              <a:t>Fifth level</a:t>
            </a:r>
            <a:endParaRPr lang="da-DK" dirty="0"/>
          </a:p>
        </p:txBody>
      </p:sp>
      <p:cxnSp>
        <p:nvCxnSpPr>
          <p:cNvPr id="12" name="Straight Connector 11"/>
          <p:cNvCxnSpPr/>
          <p:nvPr userDrawn="1"/>
        </p:nvCxnSpPr>
        <p:spPr>
          <a:xfrm>
            <a:off x="7117080" y="393700"/>
            <a:ext cx="27432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5" name="Rectangle 1"/>
          <p:cNvSpPr>
            <a:spLocks noGrp="1"/>
          </p:cNvSpPr>
          <p:nvPr userDrawn="1">
            <p:ph type="title"/>
          </p:nvPr>
        </p:nvSpPr>
        <p:spPr>
          <a:xfrm>
            <a:off x="313764" y="914399"/>
            <a:ext cx="3343836" cy="457201"/>
          </a:xfrm>
          <a:prstGeom prst="rect">
            <a:avLst/>
          </a:prstGeom>
          <a:solidFill>
            <a:schemeClr val="bg1">
              <a:lumMod val="50000"/>
            </a:schemeClr>
          </a:solidFill>
        </p:spPr>
        <p:txBody>
          <a:bodyPr>
            <a:noAutofit/>
          </a:bodyPr>
          <a:lstStyle>
            <a:lvl1pPr algn="l">
              <a:defRPr/>
            </a:lvl1pPr>
          </a:lstStyle>
          <a:p>
            <a:r>
              <a:rPr lang="en-US" sz="2400" b="1" dirty="0" smtClean="0"/>
              <a:t>What is the GHS?</a:t>
            </a:r>
            <a:endParaRPr lang="en-US" sz="2400" b="1"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5" name="Titel 1"/>
          <p:cNvSpPr>
            <a:spLocks noGrp="1"/>
          </p:cNvSpPr>
          <p:nvPr>
            <p:ph type="title" hasCustomPrompt="1"/>
          </p:nvPr>
        </p:nvSpPr>
        <p:spPr>
          <a:xfrm>
            <a:off x="313764" y="914399"/>
            <a:ext cx="3299011" cy="457201"/>
          </a:xfrm>
          <a:prstGeom prst="rect">
            <a:avLst/>
          </a:prstGeom>
          <a:solidFill>
            <a:srgbClr val="1F88C8"/>
          </a:solidFill>
        </p:spPr>
        <p:txBody>
          <a:bodyPr/>
          <a:lstStyle>
            <a:lvl1pPr algn="l">
              <a:defRPr sz="1400" b="1">
                <a:solidFill>
                  <a:schemeClr val="bg1"/>
                </a:solidFill>
                <a:latin typeface="+mn-lt"/>
              </a:defRPr>
            </a:lvl1pPr>
          </a:lstStyle>
          <a:p>
            <a:r>
              <a:rPr lang="en-US" sz="2400" b="1" dirty="0" smtClean="0">
                <a:solidFill>
                  <a:schemeClr val="bg1"/>
                </a:solidFill>
              </a:rPr>
              <a:t>December 1</a:t>
            </a:r>
            <a:r>
              <a:rPr lang="en-US" sz="2400" b="1" baseline="30000" dirty="0" smtClean="0">
                <a:solidFill>
                  <a:schemeClr val="bg1"/>
                </a:solidFill>
              </a:rPr>
              <a:t>st</a:t>
            </a:r>
            <a:r>
              <a:rPr lang="en-US" sz="2400" b="1" dirty="0" smtClean="0">
                <a:solidFill>
                  <a:schemeClr val="bg1"/>
                </a:solidFill>
              </a:rPr>
              <a:t>, 2013</a:t>
            </a:r>
            <a:endParaRPr lang="da-DK" dirty="0"/>
          </a:p>
        </p:txBody>
      </p:sp>
      <p:sp>
        <p:nvSpPr>
          <p:cNvPr id="9" name="Pladsholder til indhold 2"/>
          <p:cNvSpPr>
            <a:spLocks noGrp="1"/>
          </p:cNvSpPr>
          <p:nvPr>
            <p:ph idx="1"/>
          </p:nvPr>
        </p:nvSpPr>
        <p:spPr>
          <a:xfrm>
            <a:off x="313764" y="1600214"/>
            <a:ext cx="3299011" cy="3814482"/>
          </a:xfrm>
          <a:prstGeom prst="rect">
            <a:avLst/>
          </a:prstGeom>
        </p:spPr>
        <p:txBody>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10" name="Pladsholder til indhold 2"/>
          <p:cNvSpPr>
            <a:spLocks noGrp="1"/>
          </p:cNvSpPr>
          <p:nvPr>
            <p:ph idx="11" hasCustomPrompt="1"/>
          </p:nvPr>
        </p:nvSpPr>
        <p:spPr>
          <a:xfrm>
            <a:off x="4589928" y="1595717"/>
            <a:ext cx="4096871" cy="3810001"/>
          </a:xfrm>
          <a:prstGeom prst="rect">
            <a:avLst/>
          </a:prstGeom>
        </p:spPr>
        <p:txBody>
          <a:bodyPr/>
          <a:lstStyle/>
          <a:p>
            <a:pPr lvl="4"/>
            <a:r>
              <a:rPr lang="en-US" dirty="0" smtClean="0"/>
              <a:t>Fifth level</a:t>
            </a:r>
            <a:endParaRPr lang="da-DK" dirty="0"/>
          </a:p>
        </p:txBody>
      </p:sp>
      <p:cxnSp>
        <p:nvCxnSpPr>
          <p:cNvPr id="12" name="Straight Connector 11"/>
          <p:cNvCxnSpPr/>
          <p:nvPr userDrawn="1"/>
        </p:nvCxnSpPr>
        <p:spPr>
          <a:xfrm>
            <a:off x="7376160" y="393700"/>
            <a:ext cx="548640" cy="0"/>
          </a:xfrm>
          <a:prstGeom prst="line">
            <a:avLst/>
          </a:prstGeom>
          <a:ln>
            <a:solidFill>
              <a:srgbClr val="1F88C8"/>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sp>
        <p:nvSpPr>
          <p:cNvPr id="5" name="Titel 1"/>
          <p:cNvSpPr>
            <a:spLocks noGrp="1"/>
          </p:cNvSpPr>
          <p:nvPr>
            <p:ph type="title" hasCustomPrompt="1"/>
          </p:nvPr>
        </p:nvSpPr>
        <p:spPr>
          <a:xfrm>
            <a:off x="313764" y="914399"/>
            <a:ext cx="3299011" cy="457201"/>
          </a:xfrm>
          <a:prstGeom prst="rect">
            <a:avLst/>
          </a:prstGeom>
          <a:solidFill>
            <a:schemeClr val="bg2">
              <a:lumMod val="50000"/>
            </a:schemeClr>
          </a:solidFill>
        </p:spPr>
        <p:txBody>
          <a:bodyPr/>
          <a:lstStyle>
            <a:lvl1pPr algn="l">
              <a:defRPr sz="1400" b="1">
                <a:solidFill>
                  <a:schemeClr val="bg1"/>
                </a:solidFill>
                <a:latin typeface="+mn-lt"/>
              </a:defRPr>
            </a:lvl1pPr>
          </a:lstStyle>
          <a:p>
            <a:r>
              <a:rPr lang="en-US" sz="2400" b="1" dirty="0" smtClean="0">
                <a:solidFill>
                  <a:schemeClr val="bg1"/>
                </a:solidFill>
              </a:rPr>
              <a:t>December 1</a:t>
            </a:r>
            <a:r>
              <a:rPr lang="en-US" sz="2400" b="1" baseline="30000" dirty="0" smtClean="0">
                <a:solidFill>
                  <a:schemeClr val="bg1"/>
                </a:solidFill>
              </a:rPr>
              <a:t>st</a:t>
            </a:r>
            <a:r>
              <a:rPr lang="en-US" sz="2400" b="1" dirty="0" smtClean="0">
                <a:solidFill>
                  <a:schemeClr val="bg1"/>
                </a:solidFill>
              </a:rPr>
              <a:t>, 2013</a:t>
            </a:r>
            <a:endParaRPr lang="da-DK" dirty="0"/>
          </a:p>
        </p:txBody>
      </p:sp>
      <p:sp>
        <p:nvSpPr>
          <p:cNvPr id="9" name="Pladsholder til indhold 2"/>
          <p:cNvSpPr>
            <a:spLocks noGrp="1"/>
          </p:cNvSpPr>
          <p:nvPr>
            <p:ph idx="1"/>
          </p:nvPr>
        </p:nvSpPr>
        <p:spPr>
          <a:xfrm>
            <a:off x="313764" y="1600214"/>
            <a:ext cx="3299011" cy="3814482"/>
          </a:xfrm>
          <a:prstGeom prst="rect">
            <a:avLst/>
          </a:prstGeom>
        </p:spPr>
        <p:txBody>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10" name="Pladsholder til indhold 2"/>
          <p:cNvSpPr>
            <a:spLocks noGrp="1"/>
          </p:cNvSpPr>
          <p:nvPr>
            <p:ph idx="11" hasCustomPrompt="1"/>
          </p:nvPr>
        </p:nvSpPr>
        <p:spPr>
          <a:xfrm>
            <a:off x="4589928" y="1595717"/>
            <a:ext cx="4096871" cy="3810001"/>
          </a:xfrm>
          <a:prstGeom prst="rect">
            <a:avLst/>
          </a:prstGeom>
        </p:spPr>
        <p:txBody>
          <a:bodyPr/>
          <a:lstStyle/>
          <a:p>
            <a:pPr lvl="4"/>
            <a:r>
              <a:rPr lang="en-US" dirty="0" smtClean="0"/>
              <a:t>Fifth level</a:t>
            </a:r>
            <a:endParaRPr lang="da-DK" dirty="0"/>
          </a:p>
        </p:txBody>
      </p:sp>
      <p:cxnSp>
        <p:nvCxnSpPr>
          <p:cNvPr id="12" name="Straight Connector 11"/>
          <p:cNvCxnSpPr/>
          <p:nvPr userDrawn="1"/>
        </p:nvCxnSpPr>
        <p:spPr>
          <a:xfrm>
            <a:off x="8001000" y="393700"/>
            <a:ext cx="457200" cy="0"/>
          </a:xfrm>
          <a:prstGeom prst="line">
            <a:avLst/>
          </a:prstGeom>
          <a:ln>
            <a:solidFill>
              <a:schemeClr val="tx1">
                <a:lumMod val="65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5" name="Titel 1"/>
          <p:cNvSpPr>
            <a:spLocks noGrp="1"/>
          </p:cNvSpPr>
          <p:nvPr>
            <p:ph type="title" hasCustomPrompt="1"/>
          </p:nvPr>
        </p:nvSpPr>
        <p:spPr>
          <a:xfrm>
            <a:off x="313764" y="914399"/>
            <a:ext cx="3299011" cy="457201"/>
          </a:xfrm>
          <a:prstGeom prst="rect">
            <a:avLst/>
          </a:prstGeom>
          <a:solidFill>
            <a:srgbClr val="33CC33"/>
          </a:solidFill>
        </p:spPr>
        <p:txBody>
          <a:bodyPr/>
          <a:lstStyle>
            <a:lvl1pPr algn="l">
              <a:defRPr sz="1400" b="1">
                <a:solidFill>
                  <a:schemeClr val="bg1"/>
                </a:solidFill>
                <a:latin typeface="+mn-lt"/>
              </a:defRPr>
            </a:lvl1pPr>
          </a:lstStyle>
          <a:p>
            <a:r>
              <a:rPr lang="en-US" sz="2400" b="1" dirty="0" smtClean="0">
                <a:solidFill>
                  <a:schemeClr val="bg1"/>
                </a:solidFill>
              </a:rPr>
              <a:t>December 1</a:t>
            </a:r>
            <a:r>
              <a:rPr lang="en-US" sz="2400" b="1" baseline="30000" dirty="0" smtClean="0">
                <a:solidFill>
                  <a:schemeClr val="bg1"/>
                </a:solidFill>
              </a:rPr>
              <a:t>st</a:t>
            </a:r>
            <a:r>
              <a:rPr lang="en-US" sz="2400" b="1" dirty="0" smtClean="0">
                <a:solidFill>
                  <a:schemeClr val="bg1"/>
                </a:solidFill>
              </a:rPr>
              <a:t>, 2013</a:t>
            </a:r>
            <a:endParaRPr lang="da-DK" dirty="0"/>
          </a:p>
        </p:txBody>
      </p:sp>
      <p:sp>
        <p:nvSpPr>
          <p:cNvPr id="9" name="Pladsholder til indhold 2"/>
          <p:cNvSpPr>
            <a:spLocks noGrp="1"/>
          </p:cNvSpPr>
          <p:nvPr>
            <p:ph idx="1"/>
          </p:nvPr>
        </p:nvSpPr>
        <p:spPr>
          <a:xfrm>
            <a:off x="313764" y="1600214"/>
            <a:ext cx="3299011" cy="3814482"/>
          </a:xfrm>
          <a:prstGeom prst="rect">
            <a:avLst/>
          </a:prstGeom>
        </p:spPr>
        <p:txBody>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10" name="Pladsholder til indhold 2"/>
          <p:cNvSpPr>
            <a:spLocks noGrp="1"/>
          </p:cNvSpPr>
          <p:nvPr>
            <p:ph idx="11" hasCustomPrompt="1"/>
          </p:nvPr>
        </p:nvSpPr>
        <p:spPr>
          <a:xfrm>
            <a:off x="4589928" y="1595717"/>
            <a:ext cx="4096871" cy="3810001"/>
          </a:xfrm>
          <a:prstGeom prst="rect">
            <a:avLst/>
          </a:prstGeom>
        </p:spPr>
        <p:txBody>
          <a:bodyPr/>
          <a:lstStyle/>
          <a:p>
            <a:pPr lvl="4"/>
            <a:r>
              <a:rPr lang="en-US" dirty="0" smtClean="0"/>
              <a:t>Fifth level</a:t>
            </a:r>
            <a:endParaRPr lang="da-DK" dirty="0"/>
          </a:p>
        </p:txBody>
      </p:sp>
      <p:cxnSp>
        <p:nvCxnSpPr>
          <p:cNvPr id="12" name="Straight Connector 11"/>
          <p:cNvCxnSpPr/>
          <p:nvPr userDrawn="1"/>
        </p:nvCxnSpPr>
        <p:spPr>
          <a:xfrm>
            <a:off x="8458200" y="393700"/>
            <a:ext cx="274320" cy="0"/>
          </a:xfrm>
          <a:prstGeom prst="line">
            <a:avLst/>
          </a:prstGeom>
          <a:ln>
            <a:solidFill>
              <a:srgbClr val="33CC33"/>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 Target="../slides/slide27.xml"/><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32"/>
          <p:cNvSpPr/>
          <p:nvPr/>
        </p:nvSpPr>
        <p:spPr bwMode="auto">
          <a:xfrm>
            <a:off x="-37632" y="6364941"/>
            <a:ext cx="9226550" cy="504172"/>
          </a:xfrm>
          <a:prstGeom prst="rect">
            <a:avLst/>
          </a:prstGeom>
          <a:solidFill>
            <a:schemeClr val="bg2">
              <a:lumMod val="25000"/>
            </a:schemeClr>
          </a:soli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a:cs typeface="ＭＳ Ｐゴシック"/>
            </a:endParaRPr>
          </a:p>
        </p:txBody>
      </p:sp>
      <p:sp>
        <p:nvSpPr>
          <p:cNvPr id="12" name="Rektangel 34"/>
          <p:cNvSpPr/>
          <p:nvPr/>
        </p:nvSpPr>
        <p:spPr bwMode="auto">
          <a:xfrm>
            <a:off x="-90487" y="6302195"/>
            <a:ext cx="9296400" cy="71711"/>
          </a:xfrm>
          <a:prstGeom prst="rect">
            <a:avLst/>
          </a:prstGeom>
          <a:solidFill>
            <a:schemeClr val="bg2">
              <a:lumMod val="90000"/>
            </a:schemeClr>
          </a:soli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a:cs typeface="ＭＳ Ｐゴシック"/>
            </a:endParaRPr>
          </a:p>
        </p:txBody>
      </p:sp>
      <p:sp>
        <p:nvSpPr>
          <p:cNvPr id="13" name="Rektangel 35"/>
          <p:cNvSpPr/>
          <p:nvPr/>
        </p:nvSpPr>
        <p:spPr bwMode="auto">
          <a:xfrm>
            <a:off x="-90487" y="6268966"/>
            <a:ext cx="9296400" cy="45719"/>
          </a:xfrm>
          <a:prstGeom prst="rect">
            <a:avLst/>
          </a:prstGeom>
          <a:solidFill>
            <a:schemeClr val="bg2">
              <a:lumMod val="50000"/>
            </a:schemeClr>
          </a:soli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a:cs typeface="ＭＳ Ｐゴシック"/>
            </a:endParaRPr>
          </a:p>
        </p:txBody>
      </p:sp>
      <p:sp>
        <p:nvSpPr>
          <p:cNvPr id="6" name="Rectangle 5"/>
          <p:cNvSpPr/>
          <p:nvPr/>
        </p:nvSpPr>
        <p:spPr>
          <a:xfrm>
            <a:off x="-50006" y="-33338"/>
            <a:ext cx="9232106" cy="651903"/>
          </a:xfrm>
          <a:prstGeom prst="rect">
            <a:avLst/>
          </a:prstGeom>
          <a:solidFill>
            <a:srgbClr val="0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Sant.-Small-R-proc-rev.jpg"/>
          <p:cNvPicPr>
            <a:picLocks noChangeAspect="1"/>
          </p:cNvPicPr>
          <p:nvPr/>
        </p:nvPicPr>
        <p:blipFill>
          <a:blip r:embed="rId7" cstate="print"/>
          <a:srcRect t="3399"/>
          <a:stretch>
            <a:fillRect/>
          </a:stretch>
        </p:blipFill>
        <p:spPr>
          <a:xfrm>
            <a:off x="9525" y="83664"/>
            <a:ext cx="1821655" cy="432322"/>
          </a:xfrm>
          <a:prstGeom prst="rect">
            <a:avLst/>
          </a:prstGeom>
        </p:spPr>
      </p:pic>
      <p:sp>
        <p:nvSpPr>
          <p:cNvPr id="15" name="Footer Placeholder 2"/>
          <p:cNvSpPr txBox="1">
            <a:spLocks/>
          </p:cNvSpPr>
          <p:nvPr userDrawn="1"/>
        </p:nvSpPr>
        <p:spPr>
          <a:xfrm>
            <a:off x="5791200" y="6492875"/>
            <a:ext cx="2895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a-DK" sz="800" b="0" i="0" u="none" strike="noStrike" kern="1200" cap="none" spc="0" normalizeH="0" baseline="0" noProof="0" dirty="0" smtClean="0">
                <a:ln>
                  <a:noFill/>
                </a:ln>
                <a:solidFill>
                  <a:schemeClr val="tx1"/>
                </a:solidFill>
                <a:effectLst/>
                <a:uLnTx/>
                <a:uFillTx/>
                <a:latin typeface="Arial" charset="0"/>
                <a:ea typeface="ＭＳ Ｐゴシック" charset="-128"/>
                <a:cs typeface="+mn-cs"/>
              </a:rPr>
              <a:t>© 2013 WAXIE Sanitary Supply</a:t>
            </a:r>
            <a:endParaRPr kumimoji="0" lang="da-DK" sz="8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
        <p:nvSpPr>
          <p:cNvPr id="16" name="Footer Placeholder 2"/>
          <p:cNvSpPr txBox="1">
            <a:spLocks/>
          </p:cNvSpPr>
          <p:nvPr userDrawn="1"/>
        </p:nvSpPr>
        <p:spPr>
          <a:xfrm>
            <a:off x="112059" y="6492875"/>
            <a:ext cx="2250141"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800" b="0" i="0" u="none" strike="noStrike" kern="1200" cap="none" spc="0" normalizeH="0" baseline="0" noProof="0" dirty="0" smtClean="0">
                <a:ln>
                  <a:noFill/>
                </a:ln>
                <a:solidFill>
                  <a:schemeClr val="tx1"/>
                </a:solidFill>
                <a:effectLst/>
                <a:uLnTx/>
                <a:uFillTx/>
                <a:latin typeface="Arial" charset="0"/>
                <a:ea typeface="ＭＳ Ｐゴシック" charset="-128"/>
                <a:cs typeface="+mn-cs"/>
              </a:rPr>
              <a:t>(800) 995-4466  |  www.waxie.com</a:t>
            </a:r>
            <a:endParaRPr kumimoji="0" lang="da-DK" sz="8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
        <p:nvSpPr>
          <p:cNvPr id="18" name="Rectangle 17">
            <a:hlinkClick r:id="rId8" action="ppaction://hlinksldjump"/>
          </p:cNvPr>
          <p:cNvSpPr/>
          <p:nvPr userDrawn="1"/>
        </p:nvSpPr>
        <p:spPr>
          <a:xfrm>
            <a:off x="7391400" y="152400"/>
            <a:ext cx="304800" cy="2286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4572000" y="152400"/>
            <a:ext cx="4203700" cy="219076"/>
          </a:xfrm>
          <a:prstGeom prst="rect">
            <a:avLst/>
          </a:prstGeom>
          <a:noFill/>
        </p:spPr>
        <p:txBody>
          <a:bodyPr wrap="square" rtlCol="0">
            <a:spAutoFit/>
          </a:bodyPr>
          <a:lstStyle/>
          <a:p>
            <a:pPr algn="r"/>
            <a:r>
              <a:rPr lang="en-US" sz="800" b="0" u="none" dirty="0" smtClean="0">
                <a:solidFill>
                  <a:schemeClr val="bg1"/>
                </a:solidFill>
              </a:rPr>
              <a:t>GHS   </a:t>
            </a:r>
            <a:r>
              <a:rPr lang="en-US" sz="800" b="0" dirty="0" smtClean="0">
                <a:solidFill>
                  <a:schemeClr val="bg1"/>
                </a:solidFill>
              </a:rPr>
              <a:t>|   </a:t>
            </a:r>
            <a:r>
              <a:rPr lang="en-US" sz="800" b="0" u="none" dirty="0" smtClean="0">
                <a:solidFill>
                  <a:schemeClr val="bg1"/>
                </a:solidFill>
              </a:rPr>
              <a:t>TRAINING</a:t>
            </a:r>
            <a:r>
              <a:rPr lang="en-US" sz="800" b="0" dirty="0" smtClean="0">
                <a:solidFill>
                  <a:schemeClr val="bg1"/>
                </a:solidFill>
              </a:rPr>
              <a:t>   |   LABELS   |   SDS</a:t>
            </a:r>
            <a:endParaRPr lang="en-US" sz="800" b="0" dirty="0">
              <a:solidFill>
                <a:schemeClr val="bg1"/>
              </a:solidFill>
            </a:endParaRPr>
          </a:p>
        </p:txBody>
      </p:sp>
      <p:sp>
        <p:nvSpPr>
          <p:cNvPr id="14" name="Title Placeholder 13"/>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17" name="Footer Placeholder 2"/>
          <p:cNvSpPr txBox="1">
            <a:spLocks/>
          </p:cNvSpPr>
          <p:nvPr userDrawn="1"/>
        </p:nvSpPr>
        <p:spPr>
          <a:xfrm>
            <a:off x="3442281" y="6492875"/>
            <a:ext cx="2250141" cy="365125"/>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800" b="0" i="0" u="none" strike="noStrike" kern="1200" cap="none" spc="0" normalizeH="0" baseline="0" noProof="0" dirty="0" smtClean="0">
                <a:ln>
                  <a:noFill/>
                </a:ln>
                <a:solidFill>
                  <a:schemeClr val="tx1"/>
                </a:solidFill>
                <a:effectLst/>
                <a:uLnTx/>
                <a:uFillTx/>
                <a:latin typeface="Arial" charset="0"/>
                <a:ea typeface="ＭＳ Ｐゴシック" charset="-128"/>
                <a:cs typeface="+mn-cs"/>
              </a:rPr>
              <a:t>For Internal Use Only</a:t>
            </a:r>
            <a:endParaRPr kumimoji="0" lang="da-DK" sz="8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057400"/>
            <a:ext cx="4648200" cy="1676400"/>
          </a:xfrm>
        </p:spPr>
        <p:txBody>
          <a:bodyPr>
            <a:normAutofit/>
          </a:bodyPr>
          <a:lstStyle/>
          <a:p>
            <a:r>
              <a:rPr lang="en-US" sz="4000" b="1" dirty="0" smtClean="0">
                <a:solidFill>
                  <a:srgbClr val="00B0F0"/>
                </a:solidFill>
              </a:rPr>
              <a:t>The </a:t>
            </a:r>
            <a:r>
              <a:rPr lang="en-US" sz="4000" b="1" dirty="0" smtClean="0">
                <a:solidFill>
                  <a:srgbClr val="00B0F0"/>
                </a:solidFill>
              </a:rPr>
              <a:t>Globally Harmonized </a:t>
            </a:r>
            <a:r>
              <a:rPr lang="en-US" sz="4000" b="1" dirty="0" smtClean="0">
                <a:solidFill>
                  <a:srgbClr val="00B0F0"/>
                </a:solidFill>
              </a:rPr>
              <a:t>System</a:t>
            </a:r>
            <a:endParaRPr lang="en-US" sz="4000" b="1" dirty="0">
              <a:solidFill>
                <a:srgbClr val="00B0F0"/>
              </a:solidFill>
            </a:endParaRPr>
          </a:p>
        </p:txBody>
      </p:sp>
      <p:sp>
        <p:nvSpPr>
          <p:cNvPr id="8" name="TextBox 7"/>
          <p:cNvSpPr txBox="1"/>
          <p:nvPr/>
        </p:nvSpPr>
        <p:spPr>
          <a:xfrm>
            <a:off x="533400" y="4837093"/>
            <a:ext cx="8077200" cy="954107"/>
          </a:xfrm>
          <a:prstGeom prst="rect">
            <a:avLst/>
          </a:prstGeom>
          <a:noFill/>
        </p:spPr>
        <p:txBody>
          <a:bodyPr wrap="square" rtlCol="0">
            <a:spAutoFit/>
          </a:bodyPr>
          <a:lstStyle/>
          <a:p>
            <a:r>
              <a:rPr lang="en-US" sz="2800" b="1" dirty="0" smtClean="0">
                <a:solidFill>
                  <a:schemeClr val="bg2">
                    <a:lumMod val="50000"/>
                  </a:schemeClr>
                </a:solidFill>
              </a:rPr>
              <a:t>Employee Awareness Training</a:t>
            </a:r>
            <a:endParaRPr lang="en-US" sz="2800" dirty="0" smtClean="0">
              <a:solidFill>
                <a:schemeClr val="bg2">
                  <a:lumMod val="50000"/>
                </a:schemeClr>
              </a:solidFill>
            </a:endParaRPr>
          </a:p>
          <a:p>
            <a:r>
              <a:rPr lang="en-US" sz="2800" b="1" dirty="0" smtClean="0">
                <a:solidFill>
                  <a:schemeClr val="bg2">
                    <a:lumMod val="50000"/>
                  </a:schemeClr>
                </a:solidFill>
              </a:rPr>
              <a:t>OSHA Revised Hazard Communication Standard 2012</a:t>
            </a:r>
            <a:endParaRPr lang="en-US" sz="2800" dirty="0">
              <a:solidFill>
                <a:schemeClr val="bg2">
                  <a:lumMod val="50000"/>
                </a:schemeClr>
              </a:solidFill>
            </a:endParaRPr>
          </a:p>
        </p:txBody>
      </p:sp>
      <p:pic>
        <p:nvPicPr>
          <p:cNvPr id="7" name="Picture 4" descr="Untitled-1"/>
          <p:cNvPicPr>
            <a:picLocks noChangeAspect="1" noChangeArrowheads="1"/>
          </p:cNvPicPr>
          <p:nvPr/>
        </p:nvPicPr>
        <p:blipFill>
          <a:blip r:embed="rId3" cstate="print"/>
          <a:srcRect/>
          <a:stretch>
            <a:fillRect/>
          </a:stretch>
        </p:blipFill>
        <p:spPr bwMode="auto">
          <a:xfrm>
            <a:off x="5029200" y="1143000"/>
            <a:ext cx="35814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z="2400" b="1" dirty="0" smtClean="0">
                <a:solidFill>
                  <a:schemeClr val="bg1"/>
                </a:solidFill>
              </a:rPr>
              <a:t>Why Train Now?</a:t>
            </a:r>
            <a:endParaRPr lang="en-US" sz="2400" b="1" dirty="0">
              <a:solidFill>
                <a:schemeClr val="bg1"/>
              </a:solidFill>
            </a:endParaRPr>
          </a:p>
        </p:txBody>
      </p:sp>
      <p:sp>
        <p:nvSpPr>
          <p:cNvPr id="3" name="Rectangle 2"/>
          <p:cNvSpPr>
            <a:spLocks noGrp="1"/>
          </p:cNvSpPr>
          <p:nvPr>
            <p:ph idx="1"/>
          </p:nvPr>
        </p:nvSpPr>
        <p:spPr>
          <a:xfrm>
            <a:off x="381000" y="1600214"/>
            <a:ext cx="4038600" cy="3814482"/>
          </a:xfrm>
        </p:spPr>
        <p:txBody>
          <a:bodyPr/>
          <a:lstStyle/>
          <a:p>
            <a:pPr marL="231775" lvl="1" indent="-231775">
              <a:buFont typeface="Arial" pitchFamily="34" charset="0"/>
              <a:buChar char="•"/>
            </a:pPr>
            <a:r>
              <a:rPr lang="en-US" sz="2400" dirty="0" smtClean="0"/>
              <a:t>Training is needed early in the transition process as new labels and SDSs begin to change</a:t>
            </a:r>
          </a:p>
          <a:p>
            <a:pPr marL="231775" lvl="1" indent="-231775">
              <a:buFont typeface="Arial" pitchFamily="34" charset="0"/>
              <a:buChar char="•"/>
            </a:pPr>
            <a:endParaRPr lang="en-US" sz="2400" dirty="0" smtClean="0"/>
          </a:p>
          <a:p>
            <a:pPr marL="231775" lvl="1" indent="-231775">
              <a:spcBef>
                <a:spcPts val="1200"/>
              </a:spcBef>
              <a:buFont typeface="Arial" pitchFamily="34" charset="0"/>
              <a:buChar char="•"/>
            </a:pPr>
            <a:r>
              <a:rPr lang="en-US" sz="2400" dirty="0" smtClean="0"/>
              <a:t>Ensure employees have the necessary information to protect themselves</a:t>
            </a:r>
          </a:p>
          <a:p>
            <a:endParaRPr lang="en-US" dirty="0"/>
          </a:p>
        </p:txBody>
      </p:sp>
      <p:pic>
        <p:nvPicPr>
          <p:cNvPr id="6" name="Content Placeholder 7" descr="shutterstock_85447996.png"/>
          <p:cNvPicPr>
            <a:picLocks noGrp="1" noChangeAspect="1"/>
          </p:cNvPicPr>
          <p:nvPr>
            <p:ph idx="11"/>
          </p:nvPr>
        </p:nvPicPr>
        <p:blipFill>
          <a:blip r:embed="rId3" cstate="print"/>
          <a:stretch>
            <a:fillRect/>
          </a:stretch>
        </p:blipFill>
        <p:spPr>
          <a:xfrm>
            <a:off x="4636746" y="2133600"/>
            <a:ext cx="4002771" cy="266851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3764" y="914399"/>
            <a:ext cx="4258236" cy="457201"/>
          </a:xfrm>
        </p:spPr>
        <p:txBody>
          <a:bodyPr/>
          <a:lstStyle/>
          <a:p>
            <a:r>
              <a:rPr lang="en-US" sz="2400" b="1" dirty="0" smtClean="0">
                <a:solidFill>
                  <a:schemeClr val="bg1"/>
                </a:solidFill>
              </a:rPr>
              <a:t>Future Implementation Dates</a:t>
            </a:r>
            <a:endParaRPr lang="en-US" sz="2400" b="1" dirty="0">
              <a:solidFill>
                <a:schemeClr val="bg1"/>
              </a:solidFill>
            </a:endParaRPr>
          </a:p>
        </p:txBody>
      </p:sp>
      <p:sp>
        <p:nvSpPr>
          <p:cNvPr id="2" name="Content Placeholder 1"/>
          <p:cNvSpPr>
            <a:spLocks noGrp="1"/>
          </p:cNvSpPr>
          <p:nvPr>
            <p:ph idx="1"/>
          </p:nvPr>
        </p:nvSpPr>
        <p:spPr>
          <a:xfrm>
            <a:off x="313764" y="1600214"/>
            <a:ext cx="8373036" cy="3814482"/>
          </a:xfrm>
        </p:spPr>
        <p:txBody>
          <a:bodyPr>
            <a:noAutofit/>
          </a:bodyPr>
          <a:lstStyle/>
          <a:p>
            <a:pPr marL="120650" indent="-11113">
              <a:buNone/>
            </a:pPr>
            <a:r>
              <a:rPr lang="en-US" sz="2400" b="1" dirty="0" smtClean="0">
                <a:solidFill>
                  <a:srgbClr val="0070C0"/>
                </a:solidFill>
              </a:rPr>
              <a:t>Manufactures/Distributors  </a:t>
            </a:r>
            <a:r>
              <a:rPr lang="en-US" sz="2400" dirty="0" smtClean="0">
                <a:solidFill>
                  <a:srgbClr val="0070C0"/>
                </a:solidFill>
              </a:rPr>
              <a:t>– June 1, 2015 </a:t>
            </a:r>
            <a:r>
              <a:rPr lang="en-US" sz="2400" dirty="0" smtClean="0"/>
              <a:t>must comply with the new standard for SDS and labels</a:t>
            </a:r>
          </a:p>
          <a:p>
            <a:pPr marL="120650" indent="-11113">
              <a:buNone/>
            </a:pPr>
            <a:endParaRPr lang="en-US" sz="2400" dirty="0" smtClean="0"/>
          </a:p>
          <a:p>
            <a:pPr marL="120650" indent="-11113">
              <a:spcBef>
                <a:spcPts val="1200"/>
              </a:spcBef>
              <a:buNone/>
            </a:pPr>
            <a:r>
              <a:rPr lang="en-US" sz="2400" b="1" dirty="0" smtClean="0">
                <a:solidFill>
                  <a:srgbClr val="0070C0"/>
                </a:solidFill>
              </a:rPr>
              <a:t>Distributors</a:t>
            </a:r>
            <a:r>
              <a:rPr lang="en-US" sz="2400" dirty="0" smtClean="0">
                <a:solidFill>
                  <a:srgbClr val="0070C0"/>
                </a:solidFill>
              </a:rPr>
              <a:t> - December 1, 2015 </a:t>
            </a:r>
            <a:r>
              <a:rPr lang="en-US" sz="2400" dirty="0" smtClean="0"/>
              <a:t>– must cease shipping product with old labels and using old Material Data Sheets</a:t>
            </a:r>
          </a:p>
          <a:p>
            <a:pPr marL="120650" indent="-11113">
              <a:spcBef>
                <a:spcPts val="1200"/>
              </a:spcBef>
              <a:buNone/>
            </a:pPr>
            <a:endParaRPr lang="en-US" sz="2400" dirty="0" smtClean="0"/>
          </a:p>
          <a:p>
            <a:pPr marL="120650" indent="-11113">
              <a:spcBef>
                <a:spcPts val="1200"/>
              </a:spcBef>
              <a:buNone/>
            </a:pPr>
            <a:r>
              <a:rPr lang="en-US" sz="2400" b="1" dirty="0" smtClean="0">
                <a:solidFill>
                  <a:srgbClr val="0070C0"/>
                </a:solidFill>
              </a:rPr>
              <a:t>Employers</a:t>
            </a:r>
            <a:r>
              <a:rPr lang="en-US" sz="2400" dirty="0" smtClean="0">
                <a:solidFill>
                  <a:srgbClr val="0070C0"/>
                </a:solidFill>
              </a:rPr>
              <a:t> - June 1, 2016 </a:t>
            </a:r>
            <a:r>
              <a:rPr lang="en-US" sz="2400" dirty="0" smtClean="0"/>
              <a:t>– Full compliance for labeling, all HAZCOM programs, and SDS</a:t>
            </a:r>
            <a:endParaRPr 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New Label Elements</a:t>
            </a:r>
            <a:endParaRPr lang="en-US" sz="2400" dirty="0"/>
          </a:p>
        </p:txBody>
      </p:sp>
      <p:sp>
        <p:nvSpPr>
          <p:cNvPr id="2" name="Content Placeholder 1"/>
          <p:cNvSpPr>
            <a:spLocks noGrp="1"/>
          </p:cNvSpPr>
          <p:nvPr>
            <p:ph idx="1"/>
          </p:nvPr>
        </p:nvSpPr>
        <p:spPr>
          <a:xfrm>
            <a:off x="304800" y="1600214"/>
            <a:ext cx="4495799" cy="3814482"/>
          </a:xfrm>
        </p:spPr>
        <p:txBody>
          <a:bodyPr>
            <a:noAutofit/>
          </a:bodyPr>
          <a:lstStyle/>
          <a:p>
            <a:pPr marL="288925" indent="-288925">
              <a:spcBef>
                <a:spcPts val="2400"/>
              </a:spcBef>
              <a:buSzPct val="100000"/>
            </a:pPr>
            <a:r>
              <a:rPr lang="en-US" sz="2400" dirty="0" smtClean="0"/>
              <a:t>Product Identifier</a:t>
            </a:r>
          </a:p>
          <a:p>
            <a:pPr marL="288925" indent="-288925">
              <a:spcBef>
                <a:spcPts val="2400"/>
              </a:spcBef>
              <a:buSzPct val="100000"/>
            </a:pPr>
            <a:r>
              <a:rPr lang="en-US" sz="2400" dirty="0" smtClean="0"/>
              <a:t>Signal Word</a:t>
            </a:r>
          </a:p>
          <a:p>
            <a:pPr marL="288925" indent="-288925">
              <a:spcBef>
                <a:spcPts val="2400"/>
              </a:spcBef>
            </a:pPr>
            <a:r>
              <a:rPr lang="en-US" sz="2400" dirty="0" smtClean="0"/>
              <a:t>Pictograms</a:t>
            </a:r>
          </a:p>
          <a:p>
            <a:pPr marL="288925" indent="-288925">
              <a:spcBef>
                <a:spcPts val="2400"/>
              </a:spcBef>
              <a:buSzPct val="100000"/>
            </a:pPr>
            <a:r>
              <a:rPr lang="en-US" sz="2400" dirty="0" smtClean="0"/>
              <a:t>Hazard Statement(s)</a:t>
            </a:r>
          </a:p>
          <a:p>
            <a:pPr marL="288925" indent="-288925">
              <a:spcBef>
                <a:spcPts val="2400"/>
              </a:spcBef>
              <a:buSzPct val="100000"/>
            </a:pPr>
            <a:r>
              <a:rPr lang="en-US" sz="2400" dirty="0" smtClean="0"/>
              <a:t>Precautionary Statement(s)</a:t>
            </a:r>
          </a:p>
          <a:p>
            <a:pPr marL="288925" indent="-288925">
              <a:spcBef>
                <a:spcPts val="2400"/>
              </a:spcBef>
            </a:pPr>
            <a:r>
              <a:rPr lang="en-US" sz="2400" dirty="0" smtClean="0"/>
              <a:t>Name, Address and Telephone Number (Contact Information)</a:t>
            </a:r>
            <a:endParaRPr lang="en-US" sz="2400" dirty="0"/>
          </a:p>
        </p:txBody>
      </p:sp>
      <p:pic>
        <p:nvPicPr>
          <p:cNvPr id="18" name="Picture 6"/>
          <p:cNvPicPr>
            <a:picLocks noChangeAspect="1" noChangeArrowheads="1"/>
          </p:cNvPicPr>
          <p:nvPr/>
        </p:nvPicPr>
        <p:blipFill>
          <a:blip r:embed="rId3" cstate="print"/>
          <a:stretch>
            <a:fillRect/>
          </a:stretch>
        </p:blipFill>
        <p:spPr bwMode="auto">
          <a:xfrm>
            <a:off x="5029200" y="2514600"/>
            <a:ext cx="3657600" cy="1762125"/>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New Label Elements</a:t>
            </a:r>
            <a:endParaRPr lang="en-US" sz="2400" dirty="0">
              <a:solidFill>
                <a:srgbClr val="00B0F0"/>
              </a:solidFill>
            </a:endParaRPr>
          </a:p>
        </p:txBody>
      </p:sp>
      <p:sp>
        <p:nvSpPr>
          <p:cNvPr id="2" name="Content Placeholder 1"/>
          <p:cNvSpPr>
            <a:spLocks noGrp="1"/>
          </p:cNvSpPr>
          <p:nvPr>
            <p:ph idx="1"/>
          </p:nvPr>
        </p:nvSpPr>
        <p:spPr>
          <a:xfrm>
            <a:off x="313764" y="1600214"/>
            <a:ext cx="5172636" cy="4267186"/>
          </a:xfrm>
        </p:spPr>
        <p:txBody>
          <a:bodyPr>
            <a:noAutofit/>
          </a:bodyPr>
          <a:lstStyle/>
          <a:p>
            <a:pPr>
              <a:buNone/>
            </a:pPr>
            <a:r>
              <a:rPr lang="en-US" sz="2400" b="1" dirty="0" smtClean="0"/>
              <a:t>Product Identifier</a:t>
            </a:r>
          </a:p>
          <a:p>
            <a:pPr>
              <a:buClrTx/>
              <a:buSzPct val="100000"/>
              <a:buFont typeface="Arial" pitchFamily="34" charset="0"/>
              <a:buChar char="•"/>
            </a:pPr>
            <a:r>
              <a:rPr lang="en-US" sz="2400" dirty="0" smtClean="0"/>
              <a:t>How the hazardous chemical is identified</a:t>
            </a:r>
          </a:p>
          <a:p>
            <a:pPr>
              <a:buClrTx/>
              <a:buSzPct val="100000"/>
              <a:buFont typeface="Arial" pitchFamily="34" charset="0"/>
              <a:buChar char="•"/>
            </a:pPr>
            <a:r>
              <a:rPr lang="en-US" sz="2400" dirty="0" smtClean="0"/>
              <a:t>Name, code number, etc.</a:t>
            </a:r>
          </a:p>
          <a:p>
            <a:endParaRPr lang="en-US" sz="2400" dirty="0" smtClean="0"/>
          </a:p>
          <a:p>
            <a:pPr>
              <a:buNone/>
            </a:pPr>
            <a:r>
              <a:rPr lang="en-US" sz="2400" b="1" dirty="0" smtClean="0"/>
              <a:t>Signal Word</a:t>
            </a:r>
          </a:p>
          <a:p>
            <a:pPr>
              <a:buClrTx/>
              <a:buSzPct val="100000"/>
              <a:buFont typeface="Arial" pitchFamily="34" charset="0"/>
              <a:buChar char="•"/>
            </a:pPr>
            <a:r>
              <a:rPr lang="en-US" sz="2400" dirty="0" smtClean="0"/>
              <a:t>Indicates the relative level of severity of the hazard</a:t>
            </a:r>
          </a:p>
          <a:p>
            <a:pPr>
              <a:buClrTx/>
              <a:buSzPct val="100000"/>
              <a:buFont typeface="Arial" pitchFamily="34" charset="0"/>
              <a:buChar char="•"/>
            </a:pPr>
            <a:r>
              <a:rPr lang="en-US" sz="2400" dirty="0" smtClean="0"/>
              <a:t>Only two words are used on the label – </a:t>
            </a:r>
            <a:r>
              <a:rPr lang="en-US" sz="2400" b="1" i="1" dirty="0" smtClean="0">
                <a:solidFill>
                  <a:schemeClr val="bg1">
                    <a:lumMod val="10000"/>
                  </a:schemeClr>
                </a:solidFill>
              </a:rPr>
              <a:t>Danger</a:t>
            </a:r>
            <a:r>
              <a:rPr lang="en-US" sz="2400" b="1" dirty="0" smtClean="0"/>
              <a:t>  </a:t>
            </a:r>
            <a:r>
              <a:rPr lang="en-US" sz="2400" dirty="0" smtClean="0"/>
              <a:t>or </a:t>
            </a:r>
            <a:r>
              <a:rPr lang="en-US" sz="2400" b="1" i="1" dirty="0" smtClean="0">
                <a:solidFill>
                  <a:schemeClr val="bg1">
                    <a:lumMod val="10000"/>
                  </a:schemeClr>
                </a:solidFill>
              </a:rPr>
              <a:t>Warning</a:t>
            </a:r>
          </a:p>
        </p:txBody>
      </p:sp>
      <p:pic>
        <p:nvPicPr>
          <p:cNvPr id="6" name="Content Placeholder 5" descr="GHS Label Fictional Example Degreaselin-Label-1.jpg"/>
          <p:cNvPicPr>
            <a:picLocks noGrp="1" noChangeAspect="1"/>
          </p:cNvPicPr>
          <p:nvPr>
            <p:ph idx="11"/>
          </p:nvPr>
        </p:nvPicPr>
        <p:blipFill>
          <a:blip r:embed="rId3" cstate="print"/>
          <a:stretch>
            <a:fillRect/>
          </a:stretch>
        </p:blipFill>
        <p:spPr>
          <a:xfrm>
            <a:off x="5638800" y="1905000"/>
            <a:ext cx="3144649" cy="3595383"/>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New Label Elements</a:t>
            </a:r>
            <a:endParaRPr lang="en-US" sz="2400" dirty="0">
              <a:solidFill>
                <a:srgbClr val="00B0F0"/>
              </a:solidFill>
            </a:endParaRPr>
          </a:p>
        </p:txBody>
      </p:sp>
      <p:sp>
        <p:nvSpPr>
          <p:cNvPr id="2" name="Content Placeholder 1"/>
          <p:cNvSpPr>
            <a:spLocks noGrp="1"/>
          </p:cNvSpPr>
          <p:nvPr>
            <p:ph idx="1"/>
          </p:nvPr>
        </p:nvSpPr>
        <p:spPr>
          <a:xfrm>
            <a:off x="313764" y="1600214"/>
            <a:ext cx="5096436" cy="3814482"/>
          </a:xfrm>
        </p:spPr>
        <p:txBody>
          <a:bodyPr>
            <a:normAutofit/>
          </a:bodyPr>
          <a:lstStyle/>
          <a:p>
            <a:pPr marL="120650" indent="-11113">
              <a:buNone/>
            </a:pPr>
            <a:r>
              <a:rPr lang="en-US" sz="2400" b="1" dirty="0" smtClean="0"/>
              <a:t>Hazard Statement(s) –</a:t>
            </a:r>
            <a:br>
              <a:rPr lang="en-US" sz="2400" b="1" dirty="0" smtClean="0"/>
            </a:br>
            <a:r>
              <a:rPr lang="en-US" sz="2400" dirty="0" smtClean="0"/>
              <a:t>Describes the degree of the hazard</a:t>
            </a:r>
          </a:p>
          <a:p>
            <a:pPr marL="120650" indent="-11113">
              <a:spcBef>
                <a:spcPts val="1200"/>
              </a:spcBef>
              <a:buNone/>
            </a:pPr>
            <a:r>
              <a:rPr lang="en-US" sz="2400" dirty="0" smtClean="0"/>
              <a:t>e.g. </a:t>
            </a:r>
          </a:p>
          <a:p>
            <a:pPr marL="520700" lvl="1" indent="-11113">
              <a:buNone/>
            </a:pPr>
            <a:r>
              <a:rPr lang="en-US" sz="2400" dirty="0" smtClean="0"/>
              <a:t>“Causes damage to kidneys through… repeated exposure when absorbed through the skin.” </a:t>
            </a:r>
            <a:br>
              <a:rPr lang="en-US" sz="2400" dirty="0" smtClean="0"/>
            </a:br>
            <a:r>
              <a:rPr lang="en-US" sz="2400" dirty="0" smtClean="0"/>
              <a:t>(OSHA Brief)</a:t>
            </a:r>
          </a:p>
        </p:txBody>
      </p:sp>
      <p:pic>
        <p:nvPicPr>
          <p:cNvPr id="6" name="Content Placeholder 5" descr="GHS Label Fictional Example Degreaselin-Label-1.jpg"/>
          <p:cNvPicPr>
            <a:picLocks noGrp="1" noChangeAspect="1"/>
          </p:cNvPicPr>
          <p:nvPr>
            <p:ph idx="11"/>
          </p:nvPr>
        </p:nvPicPr>
        <p:blipFill>
          <a:blip r:embed="rId3" cstate="print"/>
          <a:stretch>
            <a:fillRect/>
          </a:stretch>
        </p:blipFill>
        <p:spPr>
          <a:xfrm>
            <a:off x="5638800" y="1905000"/>
            <a:ext cx="3144649" cy="3595383"/>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New Label Elements</a:t>
            </a:r>
            <a:endParaRPr lang="en-US" sz="2400" dirty="0">
              <a:solidFill>
                <a:srgbClr val="00B0F0"/>
              </a:solidFill>
            </a:endParaRPr>
          </a:p>
        </p:txBody>
      </p:sp>
      <p:sp>
        <p:nvSpPr>
          <p:cNvPr id="2" name="Content Placeholder 1"/>
          <p:cNvSpPr>
            <a:spLocks noGrp="1"/>
          </p:cNvSpPr>
          <p:nvPr>
            <p:ph idx="1"/>
          </p:nvPr>
        </p:nvSpPr>
        <p:spPr>
          <a:xfrm>
            <a:off x="313764" y="1600214"/>
            <a:ext cx="4486836" cy="4571986"/>
          </a:xfrm>
        </p:spPr>
        <p:txBody>
          <a:bodyPr>
            <a:normAutofit fontScale="92500" lnSpcReduction="20000"/>
          </a:bodyPr>
          <a:lstStyle/>
          <a:p>
            <a:pPr marL="120650" indent="0">
              <a:buNone/>
            </a:pPr>
            <a:r>
              <a:rPr lang="en-US" sz="2600" b="1" dirty="0" smtClean="0"/>
              <a:t>Precautionary Statement(s):</a:t>
            </a:r>
            <a:endParaRPr lang="en-US" sz="2600" dirty="0" smtClean="0"/>
          </a:p>
          <a:p>
            <a:pPr marL="349250" indent="-228600">
              <a:buClrTx/>
              <a:buSzPct val="100000"/>
              <a:buFont typeface="Arial" pitchFamily="34" charset="0"/>
              <a:buChar char="•"/>
            </a:pPr>
            <a:r>
              <a:rPr lang="en-US" sz="2200" dirty="0" smtClean="0"/>
              <a:t>Recommended measures that should be taken to minimize or prevent the adverse effects resulting from exposure</a:t>
            </a:r>
          </a:p>
          <a:p>
            <a:pPr marL="120650" indent="0">
              <a:spcBef>
                <a:spcPts val="1800"/>
              </a:spcBef>
              <a:buNone/>
            </a:pPr>
            <a:r>
              <a:rPr lang="en-US" sz="2600" b="1" dirty="0" smtClean="0"/>
              <a:t>Four types of statements:</a:t>
            </a:r>
          </a:p>
          <a:p>
            <a:pPr marL="349250" lvl="1">
              <a:buClrTx/>
              <a:buFont typeface="Arial" pitchFamily="34" charset="0"/>
              <a:buChar char="•"/>
            </a:pPr>
            <a:r>
              <a:rPr lang="en-US" sz="2600" b="1" dirty="0" smtClean="0"/>
              <a:t>Preventative  </a:t>
            </a:r>
            <a:r>
              <a:rPr lang="en-US" sz="2200" dirty="0" smtClean="0"/>
              <a:t>(Minimize exposure)</a:t>
            </a:r>
          </a:p>
          <a:p>
            <a:pPr marL="349250" lvl="1">
              <a:spcBef>
                <a:spcPts val="600"/>
              </a:spcBef>
              <a:buClrTx/>
              <a:buFont typeface="Arial" pitchFamily="34" charset="0"/>
              <a:buChar char="•"/>
            </a:pPr>
            <a:r>
              <a:rPr lang="en-US" sz="2600" b="1" dirty="0" smtClean="0"/>
              <a:t>Response </a:t>
            </a:r>
            <a:r>
              <a:rPr lang="en-US" sz="2200" b="1" dirty="0" smtClean="0"/>
              <a:t> </a:t>
            </a:r>
            <a:r>
              <a:rPr lang="en-US" sz="2200" dirty="0" smtClean="0"/>
              <a:t>(Emergency Response, first aid)</a:t>
            </a:r>
          </a:p>
          <a:p>
            <a:pPr marL="349250" lvl="1">
              <a:spcBef>
                <a:spcPts val="600"/>
              </a:spcBef>
              <a:buClrTx/>
              <a:buFont typeface="Arial" pitchFamily="34" charset="0"/>
              <a:buChar char="•"/>
            </a:pPr>
            <a:r>
              <a:rPr lang="en-US" sz="2600" b="1" dirty="0" smtClean="0"/>
              <a:t>Storage  </a:t>
            </a:r>
            <a:r>
              <a:rPr lang="en-US" sz="2200" dirty="0" smtClean="0"/>
              <a:t>(Proper handling)</a:t>
            </a:r>
          </a:p>
          <a:p>
            <a:pPr marL="349250" lvl="1">
              <a:spcBef>
                <a:spcPts val="600"/>
              </a:spcBef>
              <a:buClrTx/>
              <a:buFont typeface="Arial" pitchFamily="34" charset="0"/>
              <a:buChar char="•"/>
            </a:pPr>
            <a:r>
              <a:rPr lang="en-US" sz="2600" b="1" dirty="0" smtClean="0"/>
              <a:t>Disposal  </a:t>
            </a:r>
            <a:r>
              <a:rPr lang="en-US" sz="2200" dirty="0" smtClean="0"/>
              <a:t>(Dispose in accordance with local, regional, national, international regulations)</a:t>
            </a:r>
          </a:p>
          <a:p>
            <a:endParaRPr lang="en-US" dirty="0"/>
          </a:p>
        </p:txBody>
      </p:sp>
      <p:pic>
        <p:nvPicPr>
          <p:cNvPr id="6" name="Content Placeholder 5" descr="GHS Label Fictional Example Degreaselin-Label-1.jpg"/>
          <p:cNvPicPr>
            <a:picLocks noGrp="1" noChangeAspect="1"/>
          </p:cNvPicPr>
          <p:nvPr>
            <p:ph idx="11"/>
          </p:nvPr>
        </p:nvPicPr>
        <p:blipFill>
          <a:blip r:embed="rId3" cstate="print"/>
          <a:stretch>
            <a:fillRect/>
          </a:stretch>
        </p:blipFill>
        <p:spPr>
          <a:xfrm>
            <a:off x="5638800" y="1905000"/>
            <a:ext cx="3144649" cy="3595383"/>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New Label Elements</a:t>
            </a:r>
            <a:endParaRPr lang="en-US" sz="2400" dirty="0">
              <a:solidFill>
                <a:srgbClr val="00B0F0"/>
              </a:solidFill>
            </a:endParaRPr>
          </a:p>
        </p:txBody>
      </p:sp>
      <p:sp>
        <p:nvSpPr>
          <p:cNvPr id="2" name="Content Placeholder 1"/>
          <p:cNvSpPr>
            <a:spLocks noGrp="1"/>
          </p:cNvSpPr>
          <p:nvPr>
            <p:ph idx="1"/>
          </p:nvPr>
        </p:nvSpPr>
        <p:spPr>
          <a:xfrm>
            <a:off x="313764" y="1600214"/>
            <a:ext cx="4639236" cy="3814482"/>
          </a:xfrm>
        </p:spPr>
        <p:txBody>
          <a:bodyPr/>
          <a:lstStyle/>
          <a:p>
            <a:pPr marL="120650" indent="0">
              <a:buNone/>
            </a:pPr>
            <a:r>
              <a:rPr lang="en-US" sz="2400" b="1" dirty="0" smtClean="0"/>
              <a:t>Pictograms</a:t>
            </a:r>
          </a:p>
          <a:p>
            <a:pPr marL="349250" lvl="1">
              <a:buClrTx/>
              <a:buFont typeface="Arial" pitchFamily="34" charset="0"/>
              <a:buChar char="•"/>
            </a:pPr>
            <a:r>
              <a:rPr lang="en-US" sz="2400" dirty="0" smtClean="0"/>
              <a:t>Graphic symbols that communicate the hazard of a chemical</a:t>
            </a:r>
          </a:p>
          <a:p>
            <a:pPr marL="349250" lvl="1">
              <a:buClrTx/>
              <a:buFont typeface="Arial" pitchFamily="34" charset="0"/>
              <a:buChar char="•"/>
            </a:pPr>
            <a:r>
              <a:rPr lang="en-US" sz="2400" dirty="0" smtClean="0"/>
              <a:t>GHS has nine symbols (pictograms)</a:t>
            </a:r>
          </a:p>
        </p:txBody>
      </p:sp>
      <p:pic>
        <p:nvPicPr>
          <p:cNvPr id="17" name="Picture 1"/>
          <p:cNvPicPr>
            <a:picLocks noChangeAspect="1"/>
          </p:cNvPicPr>
          <p:nvPr/>
        </p:nvPicPr>
        <p:blipFill>
          <a:blip r:embed="rId3" cstate="print"/>
          <a:srcRect/>
          <a:stretch>
            <a:fillRect/>
          </a:stretch>
        </p:blipFill>
        <p:spPr bwMode="auto">
          <a:xfrm>
            <a:off x="5105400" y="1676400"/>
            <a:ext cx="35814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solidFill>
                  <a:schemeClr val="tx1">
                    <a:lumMod val="95000"/>
                    <a:lumOff val="5000"/>
                  </a:schemeClr>
                </a:solidFill>
              </a:rPr>
              <a:t>Flame Over Circle</a:t>
            </a:r>
            <a:endParaRPr lang="en-US" sz="2400" dirty="0">
              <a:solidFill>
                <a:schemeClr val="tx1">
                  <a:lumMod val="95000"/>
                  <a:lumOff val="5000"/>
                </a:schemeClr>
              </a:solidFill>
            </a:endParaRPr>
          </a:p>
        </p:txBody>
      </p:sp>
      <p:sp>
        <p:nvSpPr>
          <p:cNvPr id="2" name="Content Placeholder 1"/>
          <p:cNvSpPr>
            <a:spLocks noGrp="1"/>
          </p:cNvSpPr>
          <p:nvPr>
            <p:ph idx="1"/>
          </p:nvPr>
        </p:nvSpPr>
        <p:spPr/>
        <p:txBody>
          <a:bodyPr>
            <a:normAutofit/>
          </a:bodyPr>
          <a:lstStyle/>
          <a:p>
            <a:pPr marL="231775" indent="-231775"/>
            <a:r>
              <a:rPr lang="en-US" sz="2400" b="1" dirty="0" smtClean="0"/>
              <a:t>Oxidizers</a:t>
            </a:r>
            <a:endParaRPr lang="en-US" sz="2400" b="1" dirty="0"/>
          </a:p>
        </p:txBody>
      </p:sp>
      <p:sp>
        <p:nvSpPr>
          <p:cNvPr id="5" name="Rectangle 1"/>
          <p:cNvSpPr>
            <a:spLocks noChangeArrowheads="1"/>
          </p:cNvSpPr>
          <p:nvPr/>
        </p:nvSpPr>
        <p:spPr bwMode="auto">
          <a:xfrm>
            <a:off x="609600" y="2438400"/>
            <a:ext cx="3810000" cy="1400383"/>
          </a:xfrm>
          <a:prstGeom prst="rect">
            <a:avLst/>
          </a:prstGeom>
          <a:noFill/>
          <a:ln w="9525">
            <a:noFill/>
            <a:miter lim="800000"/>
            <a:headEnd/>
            <a:tailEnd/>
          </a:ln>
        </p:spPr>
        <p:txBody>
          <a:bodyPr wrap="square">
            <a:spAutoFit/>
          </a:bodyPr>
          <a:lstStyle/>
          <a:p>
            <a:pPr eaLnBrk="0" hangingPunct="0">
              <a:spcBef>
                <a:spcPts val="600"/>
              </a:spcBef>
              <a:spcAft>
                <a:spcPts val="600"/>
              </a:spcAft>
            </a:pPr>
            <a:r>
              <a:rPr lang="en-US" altLang="en-US" sz="2000" i="1" dirty="0" smtClean="0">
                <a:solidFill>
                  <a:schemeClr val="bg2">
                    <a:lumMod val="50000"/>
                  </a:schemeClr>
                </a:solidFill>
                <a:latin typeface="Tahoma" pitchFamily="34" charset="0"/>
                <a:ea typeface="MS PGothic" pitchFamily="34" charset="-128"/>
              </a:rPr>
              <a:t>Example:</a:t>
            </a:r>
          </a:p>
          <a:p>
            <a:pPr eaLnBrk="0" hangingPunct="0">
              <a:spcAft>
                <a:spcPts val="600"/>
              </a:spcAft>
            </a:pPr>
            <a:r>
              <a:rPr lang="en-US" altLang="en-US" sz="2000" i="1" dirty="0" smtClean="0">
                <a:solidFill>
                  <a:schemeClr val="bg2">
                    <a:lumMod val="50000"/>
                  </a:schemeClr>
                </a:solidFill>
                <a:latin typeface="Tahoma" pitchFamily="34" charset="0"/>
                <a:ea typeface="MS PGothic" pitchFamily="34" charset="-128"/>
              </a:rPr>
              <a:t>Hydrogen Peroxide often found in general and all-purpose cleaners is an oxidizer.</a:t>
            </a:r>
            <a:endParaRPr lang="en-US" altLang="en-US" sz="2000" i="1" dirty="0">
              <a:solidFill>
                <a:schemeClr val="bg2">
                  <a:lumMod val="50000"/>
                </a:schemeClr>
              </a:solidFill>
              <a:latin typeface="Tahoma" pitchFamily="34" charset="0"/>
              <a:ea typeface="MS PGothic" pitchFamily="34" charset="-128"/>
            </a:endParaRPr>
          </a:p>
        </p:txBody>
      </p:sp>
      <p:pic>
        <p:nvPicPr>
          <p:cNvPr id="9" name="Picture 3"/>
          <p:cNvPicPr>
            <a:picLocks noChangeAspect="1"/>
          </p:cNvPicPr>
          <p:nvPr/>
        </p:nvPicPr>
        <p:blipFill>
          <a:blip r:embed="rId3" cstate="print"/>
          <a:srcRect/>
          <a:stretch>
            <a:fillRect/>
          </a:stretch>
        </p:blipFill>
        <p:spPr bwMode="auto">
          <a:xfrm>
            <a:off x="5562266" y="1981200"/>
            <a:ext cx="3048334"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Flame</a:t>
            </a:r>
            <a:endParaRPr lang="en-US" sz="2400" dirty="0"/>
          </a:p>
        </p:txBody>
      </p:sp>
      <p:sp>
        <p:nvSpPr>
          <p:cNvPr id="2" name="Content Placeholder 1"/>
          <p:cNvSpPr>
            <a:spLocks noGrp="1"/>
          </p:cNvSpPr>
          <p:nvPr>
            <p:ph idx="1"/>
          </p:nvPr>
        </p:nvSpPr>
        <p:spPr/>
        <p:txBody>
          <a:bodyPr/>
          <a:lstStyle/>
          <a:p>
            <a:pPr marL="231775" indent="-231775"/>
            <a:r>
              <a:rPr lang="en-US" sz="2400" b="1" dirty="0" smtClean="0"/>
              <a:t>Flammables</a:t>
            </a:r>
          </a:p>
          <a:p>
            <a:pPr marL="231775" indent="-231775"/>
            <a:r>
              <a:rPr lang="en-US" sz="2400" b="1" dirty="0" smtClean="0"/>
              <a:t>Self </a:t>
            </a:r>
            <a:r>
              <a:rPr lang="en-US" sz="2400" b="1" dirty="0" err="1" smtClean="0"/>
              <a:t>Reactives</a:t>
            </a:r>
            <a:endParaRPr lang="en-US" sz="2400" b="1" dirty="0" smtClean="0"/>
          </a:p>
          <a:p>
            <a:pPr marL="231775" indent="-231775"/>
            <a:r>
              <a:rPr lang="en-US" sz="2400" b="1" dirty="0" err="1" smtClean="0"/>
              <a:t>Pyrophorics</a:t>
            </a:r>
            <a:endParaRPr lang="en-US" sz="2400" b="1" dirty="0" smtClean="0"/>
          </a:p>
          <a:p>
            <a:pPr marL="231775" indent="-231775"/>
            <a:r>
              <a:rPr lang="en-US" sz="2400" b="1" dirty="0" smtClean="0"/>
              <a:t>Self-Heating </a:t>
            </a:r>
          </a:p>
          <a:p>
            <a:pPr marL="231775" indent="-231775"/>
            <a:r>
              <a:rPr lang="en-US" sz="2400" b="1" dirty="0" smtClean="0"/>
              <a:t>Emits Flammable Gas</a:t>
            </a:r>
          </a:p>
          <a:p>
            <a:pPr marL="231775" indent="-231775"/>
            <a:r>
              <a:rPr lang="en-US" sz="2400" b="1" dirty="0" smtClean="0"/>
              <a:t>Organic Peroxides</a:t>
            </a:r>
          </a:p>
        </p:txBody>
      </p:sp>
      <p:sp>
        <p:nvSpPr>
          <p:cNvPr id="5" name="TextBox 4"/>
          <p:cNvSpPr txBox="1"/>
          <p:nvPr/>
        </p:nvSpPr>
        <p:spPr>
          <a:xfrm>
            <a:off x="533400" y="4419600"/>
            <a:ext cx="5334000" cy="1000274"/>
          </a:xfrm>
          <a:prstGeom prst="rect">
            <a:avLst/>
          </a:prstGeom>
          <a:noFill/>
        </p:spPr>
        <p:txBody>
          <a:bodyPr wrap="square">
            <a:spAutoFit/>
          </a:bodyPr>
          <a:lstStyle/>
          <a:p>
            <a:pPr>
              <a:defRPr/>
            </a:pPr>
            <a:r>
              <a:rPr lang="en-US" i="1" dirty="0" smtClean="0">
                <a:solidFill>
                  <a:schemeClr val="bg2">
                    <a:lumMod val="50000"/>
                  </a:schemeClr>
                </a:solidFill>
                <a:latin typeface="Tahoma" pitchFamily="34" charset="0"/>
                <a:cs typeface="Tahoma" pitchFamily="34" charset="0"/>
              </a:rPr>
              <a:t>Example:</a:t>
            </a:r>
          </a:p>
          <a:p>
            <a:pPr>
              <a:spcBef>
                <a:spcPts val="600"/>
              </a:spcBef>
              <a:defRPr/>
            </a:pPr>
            <a:r>
              <a:rPr lang="en-US" i="1" dirty="0" smtClean="0">
                <a:solidFill>
                  <a:schemeClr val="bg2">
                    <a:lumMod val="50000"/>
                  </a:schemeClr>
                </a:solidFill>
                <a:latin typeface="Tahoma" pitchFamily="34" charset="0"/>
                <a:cs typeface="Tahoma" pitchFamily="34" charset="0"/>
              </a:rPr>
              <a:t>Alcohol, commonly found in hand sanitizers and glass cleaners can be a flammable liquid.</a:t>
            </a:r>
            <a:endParaRPr lang="en-US" i="1" dirty="0">
              <a:solidFill>
                <a:schemeClr val="bg2">
                  <a:lumMod val="50000"/>
                </a:schemeClr>
              </a:solidFill>
              <a:latin typeface="Tahoma" pitchFamily="34" charset="0"/>
              <a:cs typeface="Tahoma" pitchFamily="34" charset="0"/>
            </a:endParaRPr>
          </a:p>
        </p:txBody>
      </p:sp>
      <p:pic>
        <p:nvPicPr>
          <p:cNvPr id="8" name="Picture 3"/>
          <p:cNvPicPr>
            <a:picLocks noChangeAspect="1"/>
          </p:cNvPicPr>
          <p:nvPr/>
        </p:nvPicPr>
        <p:blipFill>
          <a:blip r:embed="rId3" cstate="print"/>
          <a:srcRect/>
          <a:stretch>
            <a:fillRect/>
          </a:stretch>
        </p:blipFill>
        <p:spPr bwMode="auto">
          <a:xfrm>
            <a:off x="5496901" y="1752600"/>
            <a:ext cx="2961299"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Exploding Bomb</a:t>
            </a:r>
            <a:endParaRPr lang="en-US" sz="2400" dirty="0"/>
          </a:p>
        </p:txBody>
      </p:sp>
      <p:sp>
        <p:nvSpPr>
          <p:cNvPr id="2" name="Content Placeholder 1"/>
          <p:cNvSpPr>
            <a:spLocks noGrp="1"/>
          </p:cNvSpPr>
          <p:nvPr>
            <p:ph idx="1"/>
          </p:nvPr>
        </p:nvSpPr>
        <p:spPr/>
        <p:txBody>
          <a:bodyPr>
            <a:normAutofit/>
          </a:bodyPr>
          <a:lstStyle/>
          <a:p>
            <a:pPr marL="231775" indent="-231775"/>
            <a:r>
              <a:rPr lang="en-US" sz="2400" b="1" dirty="0" smtClean="0"/>
              <a:t>Explosives</a:t>
            </a:r>
          </a:p>
          <a:p>
            <a:pPr marL="231775" indent="-231775"/>
            <a:r>
              <a:rPr lang="en-US" sz="2400" b="1" dirty="0" smtClean="0"/>
              <a:t>Self-</a:t>
            </a:r>
            <a:r>
              <a:rPr lang="en-US" sz="2400" b="1" dirty="0" err="1" smtClean="0"/>
              <a:t>Reactives</a:t>
            </a:r>
            <a:endParaRPr lang="en-US" sz="2400" b="1" dirty="0" smtClean="0"/>
          </a:p>
          <a:p>
            <a:pPr marL="231775" indent="-231775"/>
            <a:r>
              <a:rPr lang="en-US" sz="2400" b="1" dirty="0" smtClean="0"/>
              <a:t>Organic Peroxides</a:t>
            </a:r>
            <a:endParaRPr lang="en-US" sz="2400" b="1" dirty="0"/>
          </a:p>
        </p:txBody>
      </p:sp>
      <p:sp>
        <p:nvSpPr>
          <p:cNvPr id="5" name="Rectangle 2"/>
          <p:cNvSpPr>
            <a:spLocks noChangeArrowheads="1"/>
          </p:cNvSpPr>
          <p:nvPr/>
        </p:nvSpPr>
        <p:spPr bwMode="auto">
          <a:xfrm>
            <a:off x="533400" y="3276600"/>
            <a:ext cx="3810000" cy="1277273"/>
          </a:xfrm>
          <a:prstGeom prst="rect">
            <a:avLst/>
          </a:prstGeom>
          <a:noFill/>
          <a:ln w="9525">
            <a:noFill/>
            <a:miter lim="800000"/>
            <a:headEnd/>
            <a:tailEnd/>
          </a:ln>
        </p:spPr>
        <p:txBody>
          <a:bodyPr wrap="square">
            <a:spAutoFit/>
          </a:bodyPr>
          <a:lstStyle/>
          <a:p>
            <a:pPr eaLnBrk="0" hangingPunct="0">
              <a:spcBef>
                <a:spcPct val="30000"/>
              </a:spcBef>
              <a:spcAft>
                <a:spcPts val="600"/>
              </a:spcAft>
            </a:pPr>
            <a:r>
              <a:rPr lang="en-US" altLang="en-US" i="1" dirty="0" smtClean="0">
                <a:solidFill>
                  <a:schemeClr val="bg2">
                    <a:lumMod val="50000"/>
                  </a:schemeClr>
                </a:solidFill>
                <a:latin typeface="Tahoma" pitchFamily="34" charset="0"/>
                <a:ea typeface="MS PGothic" pitchFamily="34" charset="-128"/>
              </a:rPr>
              <a:t>Example:</a:t>
            </a:r>
          </a:p>
          <a:p>
            <a:pPr eaLnBrk="0" hangingPunct="0">
              <a:spcAft>
                <a:spcPts val="600"/>
              </a:spcAft>
            </a:pPr>
            <a:r>
              <a:rPr lang="en-US" altLang="en-US" i="1" dirty="0" smtClean="0">
                <a:solidFill>
                  <a:schemeClr val="bg2">
                    <a:lumMod val="50000"/>
                  </a:schemeClr>
                </a:solidFill>
                <a:latin typeface="Tahoma" pitchFamily="34" charset="0"/>
                <a:ea typeface="MS PGothic" pitchFamily="34" charset="-128"/>
              </a:rPr>
              <a:t>Ammonium </a:t>
            </a:r>
            <a:r>
              <a:rPr lang="en-US" altLang="en-US" i="1" dirty="0">
                <a:solidFill>
                  <a:schemeClr val="bg2">
                    <a:lumMod val="50000"/>
                  </a:schemeClr>
                </a:solidFill>
                <a:latin typeface="Tahoma" pitchFamily="34" charset="0"/>
                <a:ea typeface="MS PGothic" pitchFamily="34" charset="-128"/>
              </a:rPr>
              <a:t>nitrate, used as a fertilizer, is an example of a chemical with an explosive hazard. </a:t>
            </a:r>
          </a:p>
        </p:txBody>
      </p:sp>
      <p:pic>
        <p:nvPicPr>
          <p:cNvPr id="8" name="Picture 4"/>
          <p:cNvPicPr>
            <a:picLocks noChangeAspect="1"/>
          </p:cNvPicPr>
          <p:nvPr/>
        </p:nvPicPr>
        <p:blipFill>
          <a:blip r:embed="rId3" cstate="print"/>
          <a:srcRect/>
          <a:stretch>
            <a:fillRect/>
          </a:stretch>
        </p:blipFill>
        <p:spPr bwMode="auto">
          <a:xfrm>
            <a:off x="5692775" y="1905000"/>
            <a:ext cx="2765425" cy="2928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z="2400" b="1" dirty="0" smtClean="0">
                <a:solidFill>
                  <a:srgbClr val="00B0F0"/>
                </a:solidFill>
              </a:rPr>
              <a:t>Disclaimer</a:t>
            </a:r>
            <a:endParaRPr lang="en-US" sz="2400" b="1" dirty="0">
              <a:solidFill>
                <a:srgbClr val="00B0F0"/>
              </a:solidFill>
            </a:endParaRPr>
          </a:p>
        </p:txBody>
      </p:sp>
      <p:sp>
        <p:nvSpPr>
          <p:cNvPr id="3" name="Rectangle 2"/>
          <p:cNvSpPr>
            <a:spLocks noGrp="1"/>
          </p:cNvSpPr>
          <p:nvPr>
            <p:ph idx="1"/>
          </p:nvPr>
        </p:nvSpPr>
        <p:spPr/>
        <p:txBody>
          <a:bodyPr>
            <a:normAutofit/>
          </a:bodyPr>
          <a:lstStyle/>
          <a:p>
            <a:pPr marL="120650" indent="-11113">
              <a:buNone/>
            </a:pPr>
            <a:r>
              <a:rPr lang="en-US" dirty="0" smtClean="0"/>
              <a:t>	</a:t>
            </a:r>
            <a:r>
              <a:rPr lang="en-US" sz="2600" dirty="0" smtClean="0"/>
              <a:t>... “</a:t>
            </a:r>
            <a:r>
              <a:rPr lang="en-US" sz="2600" i="1" dirty="0" smtClean="0"/>
              <a:t>because interpretations and enforcement policy may change over time, you should consult current OSHA administrative interpretations and decisions by the Occupational Safety and Health Review Commission and the Courts for additional guidance on OSHA compliance requirements</a:t>
            </a:r>
            <a:r>
              <a:rPr lang="en-US" sz="2600" dirty="0" smtClean="0"/>
              <a:t>.”</a:t>
            </a:r>
            <a:r>
              <a:rPr lang="en-US" sz="3000" dirty="0" smtClean="0"/>
              <a:t/>
            </a:r>
            <a:br>
              <a:rPr lang="en-US" sz="3000" dirty="0" smtClean="0"/>
            </a:br>
            <a:r>
              <a:rPr lang="en-US" dirty="0" smtClean="0"/>
              <a:t/>
            </a:r>
            <a:br>
              <a:rPr lang="en-US" dirty="0" smtClean="0"/>
            </a:br>
            <a:endParaRPr lang="en-US" dirty="0" smtClean="0"/>
          </a:p>
          <a:p>
            <a:pPr>
              <a:buNone/>
            </a:pPr>
            <a:endParaRPr lang="en-US" dirty="0"/>
          </a:p>
        </p:txBody>
      </p:sp>
      <p:pic>
        <p:nvPicPr>
          <p:cNvPr id="41986" name="Picture 2" descr="https://encrypted-tbn3.gstatic.com/images?q=tbn:ANd9GcSMN5uGsplQwvFthWiZJ8pnNM396CGPhH3oB5-1sRgi471fYhd5IwSb114"/>
          <p:cNvPicPr>
            <a:picLocks noChangeAspect="1" noChangeArrowheads="1"/>
          </p:cNvPicPr>
          <p:nvPr/>
        </p:nvPicPr>
        <p:blipFill>
          <a:blip r:embed="rId3" cstate="print"/>
          <a:srcRect/>
          <a:stretch>
            <a:fillRect/>
          </a:stretch>
        </p:blipFill>
        <p:spPr bwMode="auto">
          <a:xfrm>
            <a:off x="6934200" y="5562600"/>
            <a:ext cx="1600200" cy="45938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Skull and Crossbones</a:t>
            </a:r>
            <a:endParaRPr lang="en-US" sz="2400" dirty="0"/>
          </a:p>
        </p:txBody>
      </p:sp>
      <p:sp>
        <p:nvSpPr>
          <p:cNvPr id="2" name="Content Placeholder 1"/>
          <p:cNvSpPr>
            <a:spLocks noGrp="1"/>
          </p:cNvSpPr>
          <p:nvPr>
            <p:ph idx="1"/>
          </p:nvPr>
        </p:nvSpPr>
        <p:spPr>
          <a:xfrm>
            <a:off x="313764" y="1600214"/>
            <a:ext cx="3648636" cy="3814482"/>
          </a:xfrm>
        </p:spPr>
        <p:txBody>
          <a:bodyPr>
            <a:normAutofit/>
          </a:bodyPr>
          <a:lstStyle/>
          <a:p>
            <a:r>
              <a:rPr lang="en-US" sz="2400" b="1" dirty="0" smtClean="0"/>
              <a:t>Acute Toxicity (severe)</a:t>
            </a:r>
            <a:endParaRPr lang="en-US" sz="2400" b="1" dirty="0"/>
          </a:p>
        </p:txBody>
      </p:sp>
      <p:sp>
        <p:nvSpPr>
          <p:cNvPr id="5" name="TextBox 4"/>
          <p:cNvSpPr txBox="1"/>
          <p:nvPr/>
        </p:nvSpPr>
        <p:spPr>
          <a:xfrm>
            <a:off x="685800" y="2362200"/>
            <a:ext cx="3810000" cy="1554272"/>
          </a:xfrm>
          <a:prstGeom prst="rect">
            <a:avLst/>
          </a:prstGeom>
          <a:noFill/>
        </p:spPr>
        <p:txBody>
          <a:bodyPr wrap="square">
            <a:spAutoFit/>
          </a:bodyPr>
          <a:lstStyle/>
          <a:p>
            <a:pPr>
              <a:spcBef>
                <a:spcPts val="600"/>
              </a:spcBef>
              <a:defRPr/>
            </a:pPr>
            <a:r>
              <a:rPr lang="en-US" i="1" dirty="0" smtClean="0">
                <a:solidFill>
                  <a:schemeClr val="bg2">
                    <a:lumMod val="50000"/>
                  </a:schemeClr>
                </a:solidFill>
                <a:latin typeface="Tahoma" pitchFamily="34" charset="0"/>
                <a:cs typeface="Tahoma" pitchFamily="34" charset="0"/>
              </a:rPr>
              <a:t>Example:</a:t>
            </a:r>
          </a:p>
          <a:p>
            <a:pPr>
              <a:spcBef>
                <a:spcPts val="600"/>
              </a:spcBef>
              <a:defRPr/>
            </a:pPr>
            <a:r>
              <a:rPr lang="en-US" i="1" dirty="0" smtClean="0">
                <a:solidFill>
                  <a:schemeClr val="bg2">
                    <a:lumMod val="50000"/>
                  </a:schemeClr>
                </a:solidFill>
                <a:latin typeface="Tahoma" pitchFamily="34" charset="0"/>
                <a:cs typeface="Tahoma" pitchFamily="34" charset="0"/>
              </a:rPr>
              <a:t>Hydrogen </a:t>
            </a:r>
            <a:r>
              <a:rPr lang="en-US" i="1" dirty="0">
                <a:solidFill>
                  <a:schemeClr val="bg2">
                    <a:lumMod val="50000"/>
                  </a:schemeClr>
                </a:solidFill>
                <a:latin typeface="Tahoma" pitchFamily="34" charset="0"/>
                <a:cs typeface="Tahoma" pitchFamily="34" charset="0"/>
              </a:rPr>
              <a:t>sulfide, a natural occurring gas in the earth. It is </a:t>
            </a:r>
            <a:br>
              <a:rPr lang="en-US" i="1" dirty="0">
                <a:solidFill>
                  <a:schemeClr val="bg2">
                    <a:lumMod val="50000"/>
                  </a:schemeClr>
                </a:solidFill>
                <a:latin typeface="Tahoma" pitchFamily="34" charset="0"/>
                <a:cs typeface="Tahoma" pitchFamily="34" charset="0"/>
              </a:rPr>
            </a:br>
            <a:r>
              <a:rPr lang="en-US" i="1" dirty="0">
                <a:solidFill>
                  <a:schemeClr val="bg2">
                    <a:lumMod val="50000"/>
                  </a:schemeClr>
                </a:solidFill>
                <a:latin typeface="Tahoma" pitchFamily="34" charset="0"/>
                <a:cs typeface="Tahoma" pitchFamily="34" charset="0"/>
              </a:rPr>
              <a:t>toxic if inhaled at high concentrations.</a:t>
            </a:r>
          </a:p>
        </p:txBody>
      </p:sp>
      <p:pic>
        <p:nvPicPr>
          <p:cNvPr id="8" name="Picture 3"/>
          <p:cNvPicPr>
            <a:picLocks noChangeAspect="1"/>
          </p:cNvPicPr>
          <p:nvPr/>
        </p:nvPicPr>
        <p:blipFill>
          <a:blip r:embed="rId3" cstate="print"/>
          <a:srcRect/>
          <a:stretch>
            <a:fillRect/>
          </a:stretch>
        </p:blipFill>
        <p:spPr bwMode="auto">
          <a:xfrm>
            <a:off x="5748337" y="1752600"/>
            <a:ext cx="2633663" cy="2892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Corrosion</a:t>
            </a:r>
            <a:endParaRPr lang="en-US" sz="2400" dirty="0"/>
          </a:p>
        </p:txBody>
      </p:sp>
      <p:sp>
        <p:nvSpPr>
          <p:cNvPr id="2" name="Content Placeholder 1"/>
          <p:cNvSpPr>
            <a:spLocks noGrp="1"/>
          </p:cNvSpPr>
          <p:nvPr>
            <p:ph idx="1"/>
          </p:nvPr>
        </p:nvSpPr>
        <p:spPr/>
        <p:txBody>
          <a:bodyPr>
            <a:normAutofit/>
          </a:bodyPr>
          <a:lstStyle/>
          <a:p>
            <a:r>
              <a:rPr lang="en-US" sz="2400" b="1" dirty="0" smtClean="0"/>
              <a:t>Corrosives</a:t>
            </a:r>
          </a:p>
          <a:p>
            <a:r>
              <a:rPr lang="en-US" sz="2400" b="1" dirty="0" smtClean="0"/>
              <a:t>Skin Corrosion/Burns</a:t>
            </a:r>
          </a:p>
          <a:p>
            <a:r>
              <a:rPr lang="en-US" sz="2400" b="1" dirty="0" smtClean="0"/>
              <a:t>Eye Damage</a:t>
            </a:r>
          </a:p>
          <a:p>
            <a:r>
              <a:rPr lang="en-US" sz="2400" b="1" dirty="0" smtClean="0"/>
              <a:t>Corrosive to Metals</a:t>
            </a:r>
            <a:endParaRPr lang="en-US" sz="2400" b="1" dirty="0"/>
          </a:p>
        </p:txBody>
      </p:sp>
      <p:sp>
        <p:nvSpPr>
          <p:cNvPr id="5" name="Rectangle 1"/>
          <p:cNvSpPr>
            <a:spLocks noChangeArrowheads="1"/>
          </p:cNvSpPr>
          <p:nvPr/>
        </p:nvSpPr>
        <p:spPr bwMode="auto">
          <a:xfrm>
            <a:off x="685800" y="3523327"/>
            <a:ext cx="3810000" cy="1831271"/>
          </a:xfrm>
          <a:prstGeom prst="rect">
            <a:avLst/>
          </a:prstGeom>
          <a:noFill/>
          <a:ln w="9525">
            <a:noFill/>
            <a:miter lim="800000"/>
            <a:headEnd/>
            <a:tailEnd/>
          </a:ln>
        </p:spPr>
        <p:txBody>
          <a:bodyPr wrap="square">
            <a:spAutoFit/>
          </a:bodyPr>
          <a:lstStyle/>
          <a:p>
            <a:pPr eaLnBrk="0" hangingPunct="0">
              <a:spcBef>
                <a:spcPts val="600"/>
              </a:spcBef>
              <a:spcAft>
                <a:spcPts val="600"/>
              </a:spcAft>
            </a:pPr>
            <a:r>
              <a:rPr lang="en-US" altLang="en-US" i="1" dirty="0" smtClean="0">
                <a:solidFill>
                  <a:schemeClr val="bg2">
                    <a:lumMod val="50000"/>
                  </a:schemeClr>
                </a:solidFill>
                <a:latin typeface="Tahoma" pitchFamily="34" charset="0"/>
                <a:ea typeface="MS PGothic" pitchFamily="34" charset="-128"/>
              </a:rPr>
              <a:t>Example:</a:t>
            </a:r>
          </a:p>
          <a:p>
            <a:pPr eaLnBrk="0" hangingPunct="0">
              <a:spcAft>
                <a:spcPts val="600"/>
              </a:spcAft>
            </a:pPr>
            <a:r>
              <a:rPr lang="en-US" altLang="en-US" i="1" dirty="0" smtClean="0">
                <a:solidFill>
                  <a:schemeClr val="bg2">
                    <a:lumMod val="50000"/>
                  </a:schemeClr>
                </a:solidFill>
                <a:latin typeface="Tahoma" pitchFamily="34" charset="0"/>
                <a:ea typeface="MS PGothic" pitchFamily="34" charset="-128"/>
              </a:rPr>
              <a:t>Hydrochloric Acid, found in some bowl cleaners is a corrosive. Sodium hypochlorite, a common household bleach is corrosive to stainless steel.</a:t>
            </a:r>
            <a:endParaRPr lang="en-US" altLang="en-US" i="1" dirty="0">
              <a:solidFill>
                <a:schemeClr val="bg2">
                  <a:lumMod val="50000"/>
                </a:schemeClr>
              </a:solidFill>
              <a:latin typeface="Tahoma" pitchFamily="34" charset="0"/>
              <a:ea typeface="MS PGothic" pitchFamily="34" charset="-128"/>
            </a:endParaRPr>
          </a:p>
        </p:txBody>
      </p:sp>
      <p:pic>
        <p:nvPicPr>
          <p:cNvPr id="8" name="Picture 4"/>
          <p:cNvPicPr>
            <a:picLocks noChangeAspect="1"/>
          </p:cNvPicPr>
          <p:nvPr/>
        </p:nvPicPr>
        <p:blipFill>
          <a:blip r:embed="rId3" cstate="print"/>
          <a:srcRect/>
          <a:stretch>
            <a:fillRect/>
          </a:stretch>
        </p:blipFill>
        <p:spPr bwMode="auto">
          <a:xfrm>
            <a:off x="5607050" y="1905000"/>
            <a:ext cx="2851150" cy="2900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Gas Cylinder</a:t>
            </a:r>
            <a:endParaRPr lang="en-US" sz="2400" dirty="0"/>
          </a:p>
        </p:txBody>
      </p:sp>
      <p:sp>
        <p:nvSpPr>
          <p:cNvPr id="2" name="Content Placeholder 1"/>
          <p:cNvSpPr>
            <a:spLocks noGrp="1"/>
          </p:cNvSpPr>
          <p:nvPr>
            <p:ph idx="1"/>
          </p:nvPr>
        </p:nvSpPr>
        <p:spPr/>
        <p:txBody>
          <a:bodyPr>
            <a:normAutofit/>
          </a:bodyPr>
          <a:lstStyle/>
          <a:p>
            <a:r>
              <a:rPr lang="en-US" sz="2400" b="1" dirty="0" smtClean="0"/>
              <a:t>Gases under pressure</a:t>
            </a:r>
            <a:endParaRPr lang="en-US" sz="2400" b="1" dirty="0"/>
          </a:p>
        </p:txBody>
      </p:sp>
      <p:sp>
        <p:nvSpPr>
          <p:cNvPr id="5" name="Rectangle 2"/>
          <p:cNvSpPr>
            <a:spLocks noChangeArrowheads="1"/>
          </p:cNvSpPr>
          <p:nvPr/>
        </p:nvSpPr>
        <p:spPr bwMode="auto">
          <a:xfrm>
            <a:off x="685800" y="2209800"/>
            <a:ext cx="3810000" cy="1000274"/>
          </a:xfrm>
          <a:prstGeom prst="rect">
            <a:avLst/>
          </a:prstGeom>
          <a:noFill/>
          <a:ln w="9525">
            <a:noFill/>
            <a:miter lim="800000"/>
            <a:headEnd/>
            <a:tailEnd/>
          </a:ln>
        </p:spPr>
        <p:txBody>
          <a:bodyPr wrap="square">
            <a:spAutoFit/>
          </a:bodyPr>
          <a:lstStyle/>
          <a:p>
            <a:pPr>
              <a:spcAft>
                <a:spcPts val="600"/>
              </a:spcAft>
            </a:pPr>
            <a:r>
              <a:rPr lang="en-US" altLang="en-US" i="1" dirty="0" smtClean="0">
                <a:solidFill>
                  <a:schemeClr val="bg2">
                    <a:lumMod val="50000"/>
                  </a:schemeClr>
                </a:solidFill>
                <a:latin typeface="Tahoma" pitchFamily="34" charset="0"/>
                <a:ea typeface="MS PGothic" pitchFamily="34" charset="-128"/>
              </a:rPr>
              <a:t>Example:</a:t>
            </a:r>
          </a:p>
          <a:p>
            <a:pPr>
              <a:spcAft>
                <a:spcPts val="600"/>
              </a:spcAft>
            </a:pPr>
            <a:r>
              <a:rPr lang="en-US" altLang="en-US" i="1" dirty="0" smtClean="0">
                <a:solidFill>
                  <a:schemeClr val="bg2">
                    <a:lumMod val="50000"/>
                  </a:schemeClr>
                </a:solidFill>
                <a:latin typeface="Tahoma" pitchFamily="34" charset="0"/>
                <a:ea typeface="MS PGothic" pitchFamily="34" charset="-128"/>
              </a:rPr>
              <a:t>Nitrogen </a:t>
            </a:r>
            <a:r>
              <a:rPr lang="en-US" altLang="en-US" i="1" dirty="0">
                <a:solidFill>
                  <a:schemeClr val="bg2">
                    <a:lumMod val="50000"/>
                  </a:schemeClr>
                </a:solidFill>
                <a:latin typeface="Tahoma" pitchFamily="34" charset="0"/>
                <a:ea typeface="MS PGothic" pitchFamily="34" charset="-128"/>
              </a:rPr>
              <a:t>gas, which is used as a shield gas in gas metal arc welding.</a:t>
            </a:r>
          </a:p>
        </p:txBody>
      </p:sp>
      <p:pic>
        <p:nvPicPr>
          <p:cNvPr id="8" name="Picture 5"/>
          <p:cNvPicPr>
            <a:picLocks noChangeAspect="1"/>
          </p:cNvPicPr>
          <p:nvPr/>
        </p:nvPicPr>
        <p:blipFill>
          <a:blip r:embed="rId3" cstate="print"/>
          <a:srcRect/>
          <a:stretch>
            <a:fillRect/>
          </a:stretch>
        </p:blipFill>
        <p:spPr bwMode="auto">
          <a:xfrm>
            <a:off x="5715000" y="1981200"/>
            <a:ext cx="2819400" cy="2801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Health Hazard</a:t>
            </a:r>
            <a:endParaRPr lang="en-US" sz="2400" dirty="0"/>
          </a:p>
        </p:txBody>
      </p:sp>
      <p:sp>
        <p:nvSpPr>
          <p:cNvPr id="2" name="Content Placeholder 1"/>
          <p:cNvSpPr>
            <a:spLocks noGrp="1"/>
          </p:cNvSpPr>
          <p:nvPr>
            <p:ph idx="1"/>
          </p:nvPr>
        </p:nvSpPr>
        <p:spPr>
          <a:xfrm>
            <a:off x="313764" y="1600214"/>
            <a:ext cx="3801036" cy="3814482"/>
          </a:xfrm>
        </p:spPr>
        <p:txBody>
          <a:bodyPr>
            <a:normAutofit/>
          </a:bodyPr>
          <a:lstStyle/>
          <a:p>
            <a:pPr marL="231775" indent="-231775"/>
            <a:r>
              <a:rPr lang="en-US" sz="2800" b="1" dirty="0" smtClean="0"/>
              <a:t>Carcinogen</a:t>
            </a:r>
          </a:p>
          <a:p>
            <a:pPr marL="231775" indent="-231775"/>
            <a:r>
              <a:rPr lang="en-US" sz="2800" b="1" dirty="0" smtClean="0"/>
              <a:t>Respiratory Sensitizer</a:t>
            </a:r>
          </a:p>
          <a:p>
            <a:pPr marL="231775" indent="-231775"/>
            <a:r>
              <a:rPr lang="en-US" sz="2800" b="1" dirty="0" smtClean="0"/>
              <a:t>Reproductive Toxicity</a:t>
            </a:r>
          </a:p>
          <a:p>
            <a:pPr marL="231775" indent="-231775"/>
            <a:r>
              <a:rPr lang="en-US" sz="2800" b="1" dirty="0" smtClean="0"/>
              <a:t>Target Organ Toxicity</a:t>
            </a:r>
          </a:p>
          <a:p>
            <a:pPr marL="231775" indent="-231775"/>
            <a:r>
              <a:rPr lang="en-US" sz="2800" b="1" dirty="0" err="1" smtClean="0"/>
              <a:t>Mutagenicity</a:t>
            </a:r>
            <a:endParaRPr lang="en-US" sz="2800" b="1" dirty="0" smtClean="0"/>
          </a:p>
          <a:p>
            <a:pPr marL="231775" indent="-231775"/>
            <a:r>
              <a:rPr lang="en-US" sz="2800" b="1" dirty="0" smtClean="0"/>
              <a:t>Aspiration Toxicity</a:t>
            </a:r>
            <a:endParaRPr lang="en-US" sz="2800" b="1" dirty="0"/>
          </a:p>
        </p:txBody>
      </p:sp>
      <p:sp>
        <p:nvSpPr>
          <p:cNvPr id="5" name="Rectangle 1"/>
          <p:cNvSpPr>
            <a:spLocks noChangeArrowheads="1"/>
          </p:cNvSpPr>
          <p:nvPr/>
        </p:nvSpPr>
        <p:spPr bwMode="auto">
          <a:xfrm>
            <a:off x="457200" y="4668094"/>
            <a:ext cx="5562600" cy="1554272"/>
          </a:xfrm>
          <a:prstGeom prst="rect">
            <a:avLst/>
          </a:prstGeom>
          <a:noFill/>
          <a:ln w="9525">
            <a:noFill/>
            <a:miter lim="800000"/>
            <a:headEnd/>
            <a:tailEnd/>
          </a:ln>
        </p:spPr>
        <p:txBody>
          <a:bodyPr wrap="square">
            <a:spAutoFit/>
          </a:bodyPr>
          <a:lstStyle/>
          <a:p>
            <a:pPr marL="0" lvl="1"/>
            <a:r>
              <a:rPr lang="en-US" altLang="en-US" i="1" dirty="0" smtClean="0">
                <a:solidFill>
                  <a:schemeClr val="bg2">
                    <a:lumMod val="50000"/>
                  </a:schemeClr>
                </a:solidFill>
                <a:latin typeface="Tahoma" pitchFamily="34" charset="0"/>
                <a:cs typeface="Tahoma" pitchFamily="34" charset="0"/>
              </a:rPr>
              <a:t>Example:</a:t>
            </a:r>
          </a:p>
          <a:p>
            <a:pPr marL="0" lvl="1">
              <a:spcBef>
                <a:spcPts val="600"/>
              </a:spcBef>
              <a:spcAft>
                <a:spcPts val="600"/>
              </a:spcAft>
            </a:pPr>
            <a:r>
              <a:rPr lang="en-US" i="1" dirty="0" smtClean="0">
                <a:solidFill>
                  <a:schemeClr val="bg2">
                    <a:lumMod val="50000"/>
                  </a:schemeClr>
                </a:solidFill>
                <a:latin typeface="Tahoma" pitchFamily="34" charset="0"/>
                <a:cs typeface="Tahoma" pitchFamily="34" charset="0"/>
              </a:rPr>
              <a:t>Some graffiti removers may have carcinogens. In California, products that have Proposition 65 warning labels contain chemicals known to cause cancer, birth defects or reproductive harm.</a:t>
            </a:r>
            <a:endParaRPr lang="en-US" altLang="en-US" i="1" dirty="0">
              <a:solidFill>
                <a:schemeClr val="bg2">
                  <a:lumMod val="50000"/>
                </a:schemeClr>
              </a:solidFill>
              <a:latin typeface="Tahoma" pitchFamily="34" charset="0"/>
              <a:cs typeface="Tahoma" pitchFamily="34" charset="0"/>
            </a:endParaRPr>
          </a:p>
        </p:txBody>
      </p:sp>
      <p:pic>
        <p:nvPicPr>
          <p:cNvPr id="8" name="Picture 2"/>
          <p:cNvPicPr>
            <a:picLocks noChangeAspect="1"/>
          </p:cNvPicPr>
          <p:nvPr/>
        </p:nvPicPr>
        <p:blipFill>
          <a:blip r:embed="rId3" cstate="print"/>
          <a:srcRect/>
          <a:stretch>
            <a:fillRect/>
          </a:stretch>
        </p:blipFill>
        <p:spPr bwMode="auto">
          <a:xfrm>
            <a:off x="5629275" y="2035335"/>
            <a:ext cx="2828925" cy="27271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Environment</a:t>
            </a:r>
            <a:endParaRPr lang="en-US" sz="2400" dirty="0"/>
          </a:p>
        </p:txBody>
      </p:sp>
      <p:sp>
        <p:nvSpPr>
          <p:cNvPr id="2" name="Content Placeholder 1"/>
          <p:cNvSpPr>
            <a:spLocks noGrp="1"/>
          </p:cNvSpPr>
          <p:nvPr>
            <p:ph idx="1"/>
          </p:nvPr>
        </p:nvSpPr>
        <p:spPr>
          <a:xfrm>
            <a:off x="313764" y="1600214"/>
            <a:ext cx="3953436" cy="3814482"/>
          </a:xfrm>
        </p:spPr>
        <p:txBody>
          <a:bodyPr/>
          <a:lstStyle/>
          <a:p>
            <a:pPr marL="231775" indent="-231775"/>
            <a:r>
              <a:rPr lang="en-US" sz="2400" b="1" dirty="0" smtClean="0"/>
              <a:t>Non-mandatory by OSHA, other agencies manage</a:t>
            </a:r>
          </a:p>
          <a:p>
            <a:pPr marL="231775" indent="-231775"/>
            <a:r>
              <a:rPr lang="en-US" sz="2400" b="1" dirty="0" smtClean="0"/>
              <a:t>Acute Aquatic Toxicity</a:t>
            </a:r>
          </a:p>
          <a:p>
            <a:pPr marL="231775" indent="-231775"/>
            <a:r>
              <a:rPr lang="en-US" sz="2400" b="1" dirty="0" smtClean="0"/>
              <a:t>Chronic Aquatic Toxicity</a:t>
            </a:r>
          </a:p>
        </p:txBody>
      </p:sp>
      <p:sp>
        <p:nvSpPr>
          <p:cNvPr id="5" name="Rectangle 3"/>
          <p:cNvSpPr>
            <a:spLocks noChangeArrowheads="1"/>
          </p:cNvSpPr>
          <p:nvPr/>
        </p:nvSpPr>
        <p:spPr bwMode="auto">
          <a:xfrm>
            <a:off x="533400" y="3429000"/>
            <a:ext cx="3810000" cy="1277273"/>
          </a:xfrm>
          <a:prstGeom prst="rect">
            <a:avLst/>
          </a:prstGeom>
          <a:noFill/>
          <a:ln w="9525">
            <a:noFill/>
            <a:miter lim="800000"/>
            <a:headEnd/>
            <a:tailEnd/>
          </a:ln>
        </p:spPr>
        <p:txBody>
          <a:bodyPr wrap="square">
            <a:spAutoFit/>
          </a:bodyPr>
          <a:lstStyle/>
          <a:p>
            <a:pPr>
              <a:spcAft>
                <a:spcPts val="600"/>
              </a:spcAft>
            </a:pPr>
            <a:r>
              <a:rPr lang="en-US" altLang="en-US" i="1" dirty="0" smtClean="0">
                <a:solidFill>
                  <a:schemeClr val="bg2">
                    <a:lumMod val="50000"/>
                  </a:schemeClr>
                </a:solidFill>
                <a:latin typeface="Tahoma" pitchFamily="34" charset="0"/>
                <a:cs typeface="Tahoma" pitchFamily="34" charset="0"/>
              </a:rPr>
              <a:t>Example:</a:t>
            </a:r>
          </a:p>
          <a:p>
            <a:r>
              <a:rPr lang="en-US" altLang="en-US" i="1" dirty="0" smtClean="0">
                <a:solidFill>
                  <a:schemeClr val="bg2">
                    <a:lumMod val="50000"/>
                  </a:schemeClr>
                </a:solidFill>
                <a:latin typeface="Tahoma" pitchFamily="34" charset="0"/>
                <a:cs typeface="Tahoma" pitchFamily="34" charset="0"/>
              </a:rPr>
              <a:t>Acids, degreasers, bleach, etc can affect water ways and marine life.</a:t>
            </a:r>
            <a:r>
              <a:rPr lang="en-US" altLang="en-US" dirty="0">
                <a:solidFill>
                  <a:schemeClr val="bg2">
                    <a:lumMod val="50000"/>
                  </a:schemeClr>
                </a:solidFill>
                <a:latin typeface="Times New Roman" pitchFamily="18" charset="0"/>
              </a:rPr>
              <a:t/>
            </a:r>
            <a:br>
              <a:rPr lang="en-US" altLang="en-US" dirty="0">
                <a:solidFill>
                  <a:schemeClr val="bg2">
                    <a:lumMod val="50000"/>
                  </a:schemeClr>
                </a:solidFill>
                <a:latin typeface="Times New Roman" pitchFamily="18" charset="0"/>
              </a:rPr>
            </a:br>
            <a:endParaRPr lang="en-US" altLang="en-US" dirty="0">
              <a:solidFill>
                <a:schemeClr val="bg2">
                  <a:lumMod val="50000"/>
                </a:schemeClr>
              </a:solidFill>
            </a:endParaRPr>
          </a:p>
        </p:txBody>
      </p:sp>
      <p:pic>
        <p:nvPicPr>
          <p:cNvPr id="8" name="Picture 4"/>
          <p:cNvPicPr>
            <a:picLocks noChangeAspect="1"/>
          </p:cNvPicPr>
          <p:nvPr/>
        </p:nvPicPr>
        <p:blipFill>
          <a:blip r:embed="rId3" cstate="print"/>
          <a:srcRect/>
          <a:stretch>
            <a:fillRect/>
          </a:stretch>
        </p:blipFill>
        <p:spPr bwMode="auto">
          <a:xfrm>
            <a:off x="5629275" y="1866463"/>
            <a:ext cx="2905125" cy="293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Exclamation Mark</a:t>
            </a:r>
            <a:endParaRPr lang="en-US" sz="2400" dirty="0"/>
          </a:p>
        </p:txBody>
      </p:sp>
      <p:sp>
        <p:nvSpPr>
          <p:cNvPr id="2" name="Content Placeholder 1"/>
          <p:cNvSpPr>
            <a:spLocks noGrp="1"/>
          </p:cNvSpPr>
          <p:nvPr>
            <p:ph idx="1"/>
          </p:nvPr>
        </p:nvSpPr>
        <p:spPr>
          <a:xfrm>
            <a:off x="313764" y="1600214"/>
            <a:ext cx="4029636" cy="3814482"/>
          </a:xfrm>
        </p:spPr>
        <p:txBody>
          <a:bodyPr>
            <a:normAutofit/>
          </a:bodyPr>
          <a:lstStyle/>
          <a:p>
            <a:pPr marL="231775" indent="-231775"/>
            <a:r>
              <a:rPr lang="en-US" sz="2400" b="1" dirty="0" smtClean="0"/>
              <a:t>Irritant (skin, eye)</a:t>
            </a:r>
          </a:p>
          <a:p>
            <a:pPr marL="231775" indent="-231775"/>
            <a:r>
              <a:rPr lang="en-US" sz="2400" b="1" dirty="0" smtClean="0"/>
              <a:t>Dermal Sensitivity (skin)</a:t>
            </a:r>
          </a:p>
          <a:p>
            <a:pPr marL="231775" indent="-231775"/>
            <a:r>
              <a:rPr lang="en-US" sz="2400" b="1" dirty="0" smtClean="0"/>
              <a:t>Acute Toxicity (harmful)</a:t>
            </a:r>
          </a:p>
          <a:p>
            <a:pPr marL="231775" indent="-231775"/>
            <a:r>
              <a:rPr lang="en-US" sz="2400" b="1" dirty="0" smtClean="0"/>
              <a:t>Narcotic Effects</a:t>
            </a:r>
          </a:p>
          <a:p>
            <a:pPr marL="231775" indent="-231775"/>
            <a:r>
              <a:rPr lang="en-US" sz="2400" b="1" dirty="0" smtClean="0"/>
              <a:t>Respiratory Tract Irritant</a:t>
            </a:r>
            <a:endParaRPr lang="en-US" sz="2400" b="1" dirty="0"/>
          </a:p>
        </p:txBody>
      </p:sp>
      <p:sp>
        <p:nvSpPr>
          <p:cNvPr id="5" name="Rectangle 1"/>
          <p:cNvSpPr>
            <a:spLocks noChangeArrowheads="1"/>
          </p:cNvSpPr>
          <p:nvPr/>
        </p:nvSpPr>
        <p:spPr bwMode="auto">
          <a:xfrm>
            <a:off x="533400" y="3962400"/>
            <a:ext cx="3810000" cy="1554272"/>
          </a:xfrm>
          <a:prstGeom prst="rect">
            <a:avLst/>
          </a:prstGeom>
          <a:noFill/>
          <a:ln w="9525">
            <a:noFill/>
            <a:miter lim="800000"/>
            <a:headEnd/>
            <a:tailEnd/>
          </a:ln>
        </p:spPr>
        <p:txBody>
          <a:bodyPr wrap="square">
            <a:spAutoFit/>
          </a:bodyPr>
          <a:lstStyle/>
          <a:p>
            <a:pPr marL="0" lvl="1"/>
            <a:r>
              <a:rPr lang="en-US" altLang="en-US" i="1" dirty="0" smtClean="0">
                <a:solidFill>
                  <a:schemeClr val="bg2">
                    <a:lumMod val="50000"/>
                  </a:schemeClr>
                </a:solidFill>
                <a:latin typeface="Tahoma" pitchFamily="34" charset="0"/>
                <a:cs typeface="Tahoma" pitchFamily="34" charset="0"/>
              </a:rPr>
              <a:t>Example:</a:t>
            </a:r>
          </a:p>
          <a:p>
            <a:pPr marL="0" lvl="1">
              <a:spcBef>
                <a:spcPts val="600"/>
              </a:spcBef>
            </a:pPr>
            <a:r>
              <a:rPr lang="en-US" altLang="en-US" i="1" dirty="0" smtClean="0">
                <a:solidFill>
                  <a:schemeClr val="bg2">
                    <a:lumMod val="50000"/>
                  </a:schemeClr>
                </a:solidFill>
                <a:latin typeface="Tahoma" pitchFamily="34" charset="0"/>
                <a:cs typeface="Tahoma" pitchFamily="34" charset="0"/>
              </a:rPr>
              <a:t>Cleaning agents have the potential to cause some irritation. Always follow directions for proper use and personal protective equipment.</a:t>
            </a:r>
            <a:endParaRPr lang="en-US" altLang="en-US" i="1" dirty="0">
              <a:solidFill>
                <a:schemeClr val="bg2">
                  <a:lumMod val="50000"/>
                </a:schemeClr>
              </a:solidFill>
              <a:latin typeface="Tahoma" pitchFamily="34" charset="0"/>
              <a:cs typeface="Tahoma" pitchFamily="34" charset="0"/>
            </a:endParaRPr>
          </a:p>
        </p:txBody>
      </p:sp>
      <p:pic>
        <p:nvPicPr>
          <p:cNvPr id="8" name="Picture 3"/>
          <p:cNvPicPr>
            <a:picLocks noChangeAspect="1"/>
          </p:cNvPicPr>
          <p:nvPr/>
        </p:nvPicPr>
        <p:blipFill>
          <a:blip r:embed="rId3" cstate="print"/>
          <a:srcRect/>
          <a:stretch>
            <a:fillRect/>
          </a:stretch>
        </p:blipFill>
        <p:spPr bwMode="auto">
          <a:xfrm>
            <a:off x="5530850" y="2028900"/>
            <a:ext cx="2927350" cy="261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Label Example</a:t>
            </a:r>
            <a:endParaRPr lang="en-US" sz="2400" dirty="0"/>
          </a:p>
        </p:txBody>
      </p:sp>
      <p:pic>
        <p:nvPicPr>
          <p:cNvPr id="20" name="Picture 2"/>
          <p:cNvPicPr>
            <a:picLocks noGrp="1" noChangeAspect="1" noChangeArrowheads="1"/>
          </p:cNvPicPr>
          <p:nvPr>
            <p:ph idx="1"/>
          </p:nvPr>
        </p:nvPicPr>
        <p:blipFill>
          <a:blip r:embed="rId3" cstate="print"/>
          <a:stretch>
            <a:fillRect/>
          </a:stretch>
        </p:blipFill>
        <p:spPr bwMode="auto">
          <a:xfrm>
            <a:off x="208206" y="1840165"/>
            <a:ext cx="8786733" cy="38748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Safety Data Sheets</a:t>
            </a:r>
            <a:endParaRPr lang="en-US" sz="2400" dirty="0"/>
          </a:p>
        </p:txBody>
      </p:sp>
      <p:sp>
        <p:nvSpPr>
          <p:cNvPr id="2" name="Content Placeholder 1"/>
          <p:cNvSpPr>
            <a:spLocks noGrp="1"/>
          </p:cNvSpPr>
          <p:nvPr>
            <p:ph idx="1"/>
          </p:nvPr>
        </p:nvSpPr>
        <p:spPr>
          <a:xfrm>
            <a:off x="313764" y="1600214"/>
            <a:ext cx="4715436" cy="5029186"/>
          </a:xfrm>
        </p:spPr>
        <p:txBody>
          <a:bodyPr/>
          <a:lstStyle/>
          <a:p>
            <a:pPr marL="231775" indent="-231775">
              <a:spcBef>
                <a:spcPts val="1200"/>
              </a:spcBef>
            </a:pPr>
            <a:r>
              <a:rPr lang="en-US" sz="2400" dirty="0" smtClean="0"/>
              <a:t>Material Safety Data Sheets (MSDS) will become Safety Data Sheets (SDS)</a:t>
            </a:r>
          </a:p>
          <a:p>
            <a:pPr marL="231775" indent="-231775">
              <a:spcBef>
                <a:spcPts val="1200"/>
              </a:spcBef>
            </a:pPr>
            <a:r>
              <a:rPr lang="en-US" sz="2400" dirty="0" smtClean="0"/>
              <a:t>SDS new format, Standardized16 Sections</a:t>
            </a:r>
          </a:p>
          <a:p>
            <a:pPr marL="231775" indent="-231775">
              <a:spcBef>
                <a:spcPts val="1200"/>
              </a:spcBef>
            </a:pPr>
            <a:r>
              <a:rPr lang="en-US" sz="2400" dirty="0" smtClean="0"/>
              <a:t>New SDS provided from manufactures and distributors by June 1, 2015</a:t>
            </a:r>
          </a:p>
          <a:p>
            <a:pPr marL="231775" indent="-231775">
              <a:spcBef>
                <a:spcPts val="1200"/>
              </a:spcBef>
              <a:buClr>
                <a:schemeClr val="tx1"/>
              </a:buClr>
            </a:pPr>
            <a:r>
              <a:rPr lang="en-US" sz="2400" dirty="0" smtClean="0"/>
              <a:t>Employers must have a SDS for each hazardous chemical they use </a:t>
            </a:r>
          </a:p>
        </p:txBody>
      </p:sp>
      <p:pic>
        <p:nvPicPr>
          <p:cNvPr id="7" name="Content Placeholder 4" descr="410056_RTU SDS - page 1.jpg"/>
          <p:cNvPicPr>
            <a:picLocks noGrp="1" noChangeAspect="1"/>
          </p:cNvPicPr>
          <p:nvPr>
            <p:ph idx="1"/>
          </p:nvPr>
        </p:nvPicPr>
        <p:blipFill>
          <a:blip r:embed="rId3" cstate="print"/>
          <a:srcRect t="-3522" b="-3894"/>
          <a:stretch>
            <a:fillRect/>
          </a:stretch>
        </p:blipFill>
        <p:spPr>
          <a:xfrm>
            <a:off x="5494525" y="1371600"/>
            <a:ext cx="3344675" cy="4648200"/>
          </a:xfrm>
          <a:ln>
            <a:solidFill>
              <a:schemeClr val="bg2">
                <a:lumMod val="50000"/>
              </a:schemeClr>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3764" y="914399"/>
            <a:ext cx="3648636" cy="457201"/>
          </a:xfrm>
        </p:spPr>
        <p:txBody>
          <a:bodyPr>
            <a:noAutofit/>
          </a:bodyPr>
          <a:lstStyle/>
          <a:p>
            <a:r>
              <a:rPr lang="en-US" sz="2400" dirty="0" smtClean="0"/>
              <a:t>Safety Data Sheet Format</a:t>
            </a:r>
            <a:endParaRPr lang="en-US" sz="2400" dirty="0"/>
          </a:p>
        </p:txBody>
      </p:sp>
      <p:sp>
        <p:nvSpPr>
          <p:cNvPr id="2" name="Content Placeholder 1"/>
          <p:cNvSpPr>
            <a:spLocks noGrp="1"/>
          </p:cNvSpPr>
          <p:nvPr>
            <p:ph idx="1"/>
          </p:nvPr>
        </p:nvSpPr>
        <p:spPr/>
        <p:txBody>
          <a:bodyPr>
            <a:normAutofit/>
          </a:bodyPr>
          <a:lstStyle/>
          <a:p>
            <a:r>
              <a:rPr lang="en-US" sz="2400" b="1" dirty="0" smtClean="0"/>
              <a:t>Sections 1-8 General Information</a:t>
            </a:r>
          </a:p>
        </p:txBody>
      </p:sp>
      <p:pic>
        <p:nvPicPr>
          <p:cNvPr id="8" name="Picture 7" descr="lifesavers.tif"/>
          <p:cNvPicPr>
            <a:picLocks noChangeAspect="1"/>
          </p:cNvPicPr>
          <p:nvPr/>
        </p:nvPicPr>
        <p:blipFill>
          <a:blip r:embed="rId3" cstate="print"/>
          <a:srcRect r="8899" b="65005"/>
          <a:stretch>
            <a:fillRect/>
          </a:stretch>
        </p:blipFill>
        <p:spPr>
          <a:xfrm>
            <a:off x="3683454" y="1905000"/>
            <a:ext cx="5460546" cy="38862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fesavers.tif"/>
          <p:cNvPicPr>
            <a:picLocks noChangeAspect="1"/>
          </p:cNvPicPr>
          <p:nvPr/>
        </p:nvPicPr>
        <p:blipFill>
          <a:blip r:embed="rId3" cstate="print"/>
          <a:srcRect t="44596" r="6199" b="28571"/>
          <a:stretch>
            <a:fillRect/>
          </a:stretch>
        </p:blipFill>
        <p:spPr>
          <a:xfrm>
            <a:off x="3505200" y="2497937"/>
            <a:ext cx="5638800" cy="2988463"/>
          </a:xfrm>
          <a:prstGeom prst="rect">
            <a:avLst/>
          </a:prstGeom>
        </p:spPr>
      </p:pic>
      <p:sp>
        <p:nvSpPr>
          <p:cNvPr id="2" name="Content Placeholder 1"/>
          <p:cNvSpPr>
            <a:spLocks noGrp="1"/>
          </p:cNvSpPr>
          <p:nvPr>
            <p:ph idx="1"/>
          </p:nvPr>
        </p:nvSpPr>
        <p:spPr/>
        <p:txBody>
          <a:bodyPr>
            <a:normAutofit/>
          </a:bodyPr>
          <a:lstStyle/>
          <a:p>
            <a:pPr>
              <a:spcBef>
                <a:spcPts val="1200"/>
              </a:spcBef>
            </a:pPr>
            <a:r>
              <a:rPr lang="en-US" sz="2400" b="1" dirty="0" smtClean="0"/>
              <a:t>Sections 9-11 and 16 Technical Information</a:t>
            </a:r>
          </a:p>
        </p:txBody>
      </p:sp>
      <p:sp>
        <p:nvSpPr>
          <p:cNvPr id="6" name="Title 5"/>
          <p:cNvSpPr>
            <a:spLocks noGrp="1"/>
          </p:cNvSpPr>
          <p:nvPr>
            <p:ph type="title"/>
          </p:nvPr>
        </p:nvSpPr>
        <p:spPr/>
        <p:txBody>
          <a:bodyPr/>
          <a:lstStyle/>
          <a:p>
            <a:endParaRPr lang="en-US"/>
          </a:p>
        </p:txBody>
      </p:sp>
      <p:sp>
        <p:nvSpPr>
          <p:cNvPr id="7" name="Title 2"/>
          <p:cNvSpPr txBox="1">
            <a:spLocks/>
          </p:cNvSpPr>
          <p:nvPr/>
        </p:nvSpPr>
        <p:spPr>
          <a:xfrm>
            <a:off x="313764" y="914399"/>
            <a:ext cx="3648636" cy="457201"/>
          </a:xfrm>
          <a:prstGeom prst="rect">
            <a:avLst/>
          </a:prstGeom>
          <a:solidFill>
            <a:srgbClr val="33CC33"/>
          </a:solidFill>
        </p:spPr>
        <p:txBody>
          <a:bodyP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chemeClr val="bg1"/>
                </a:solidFill>
                <a:effectLst/>
                <a:uLnTx/>
                <a:uFillTx/>
                <a:latin typeface="+mn-lt"/>
                <a:ea typeface="ＭＳ Ｐゴシック" charset="-128"/>
                <a:cs typeface="+mj-cs"/>
              </a:rPr>
              <a:t>Safety Data Sheet Format</a:t>
            </a:r>
            <a:endParaRPr kumimoji="0" lang="en-US" sz="2400" b="1" i="0" u="none" strike="noStrike" kern="1200" cap="none" spc="0" normalizeH="0" baseline="0" noProof="0" dirty="0">
              <a:ln>
                <a:noFill/>
              </a:ln>
              <a:solidFill>
                <a:schemeClr val="bg1"/>
              </a:solidFill>
              <a:effectLst/>
              <a:uLnTx/>
              <a:uFillTx/>
              <a:latin typeface="+mn-lt"/>
              <a:ea typeface="ＭＳ Ｐゴシック" charset="-128"/>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64" y="914399"/>
            <a:ext cx="3343836" cy="457201"/>
          </a:xfrm>
          <a:prstGeom prst="rect">
            <a:avLst/>
          </a:prstGeom>
        </p:spPr>
        <p:txBody>
          <a:bodyPr>
            <a:noAutofit/>
          </a:bodyPr>
          <a:lstStyle/>
          <a:p>
            <a:r>
              <a:rPr lang="en-US" sz="2400" b="1" dirty="0" smtClean="0"/>
              <a:t>What is the GHS?</a:t>
            </a:r>
            <a:endParaRPr lang="en-US" sz="2400" b="1" dirty="0"/>
          </a:p>
        </p:txBody>
      </p:sp>
      <p:sp>
        <p:nvSpPr>
          <p:cNvPr id="3" name="Rectangle 2"/>
          <p:cNvSpPr>
            <a:spLocks noGrp="1"/>
          </p:cNvSpPr>
          <p:nvPr>
            <p:ph idx="1"/>
          </p:nvPr>
        </p:nvSpPr>
        <p:spPr>
          <a:xfrm>
            <a:off x="313764" y="1600214"/>
            <a:ext cx="7992036" cy="3814482"/>
          </a:xfrm>
        </p:spPr>
        <p:txBody>
          <a:bodyPr>
            <a:normAutofit/>
          </a:bodyPr>
          <a:lstStyle/>
          <a:p>
            <a:pPr marL="120650" indent="-11113">
              <a:buNone/>
            </a:pPr>
            <a:r>
              <a:rPr lang="en-US" sz="2400" dirty="0" smtClean="0"/>
              <a:t>“</a:t>
            </a:r>
            <a:r>
              <a:rPr lang="en-US" sz="2400" i="1" dirty="0" smtClean="0"/>
              <a:t>The </a:t>
            </a:r>
            <a:r>
              <a:rPr lang="en-US" sz="2400" i="1" dirty="0" smtClean="0"/>
              <a:t>Globally Harmonized </a:t>
            </a:r>
            <a:r>
              <a:rPr lang="en-US" sz="2400" i="1" dirty="0" smtClean="0"/>
              <a:t>System is an international approach to hazard communication, providing agreed criteria for classification of chemical hazards, and a standardized approach to label elements and Safety Data Sheets.”  </a:t>
            </a:r>
            <a:br>
              <a:rPr lang="en-US" sz="2400" i="1" dirty="0" smtClean="0"/>
            </a:br>
            <a:r>
              <a:rPr lang="en-US" sz="2400" dirty="0" smtClean="0"/>
              <a:t>(OSHA QuickTakes)</a:t>
            </a:r>
          </a:p>
          <a:p>
            <a:pPr>
              <a:buNone/>
            </a:pPr>
            <a:endParaRPr lang="en-US" dirty="0" smtClean="0"/>
          </a:p>
          <a:p>
            <a:endParaRPr lang="en-US" dirty="0"/>
          </a:p>
        </p:txBody>
      </p:sp>
      <p:pic>
        <p:nvPicPr>
          <p:cNvPr id="5" name="Picture 2" descr="https://encrypted-tbn3.gstatic.com/images?q=tbn:ANd9GcSMN5uGsplQwvFthWiZJ8pnNM396CGPhH3oB5-1sRgi471fYhd5IwSb114"/>
          <p:cNvPicPr>
            <a:picLocks noChangeAspect="1" noChangeArrowheads="1"/>
          </p:cNvPicPr>
          <p:nvPr/>
        </p:nvPicPr>
        <p:blipFill>
          <a:blip r:embed="rId3" cstate="print"/>
          <a:srcRect/>
          <a:stretch>
            <a:fillRect/>
          </a:stretch>
        </p:blipFill>
        <p:spPr bwMode="auto">
          <a:xfrm>
            <a:off x="6934200" y="5562600"/>
            <a:ext cx="1600200" cy="459388"/>
          </a:xfrm>
          <a:prstGeom prst="rect">
            <a:avLst/>
          </a:prstGeom>
          <a:noFill/>
        </p:spPr>
      </p:pic>
      <p:pic>
        <p:nvPicPr>
          <p:cNvPr id="6" name="Picture 2" descr="C:\Documents and Settings\rhammond\My Documents\GHS\Pictures\shutterstock_53191798.png"/>
          <p:cNvPicPr>
            <a:picLocks noChangeAspect="1" noChangeArrowheads="1"/>
          </p:cNvPicPr>
          <p:nvPr/>
        </p:nvPicPr>
        <p:blipFill>
          <a:blip r:embed="rId4" cstate="print"/>
          <a:srcRect/>
          <a:stretch>
            <a:fillRect/>
          </a:stretch>
        </p:blipFill>
        <p:spPr bwMode="auto">
          <a:xfrm>
            <a:off x="6830197" y="3429000"/>
            <a:ext cx="1856603" cy="173909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Bef>
                <a:spcPts val="1200"/>
              </a:spcBef>
            </a:pPr>
            <a:r>
              <a:rPr lang="en-US" sz="2400" b="1" dirty="0" smtClean="0"/>
              <a:t>Sections 12-15 are consistent with the United Nations’ Globally Harmonized System (GHS)</a:t>
            </a:r>
            <a:endParaRPr lang="en-US" sz="2400" b="1" dirty="0"/>
          </a:p>
        </p:txBody>
      </p:sp>
      <p:pic>
        <p:nvPicPr>
          <p:cNvPr id="4" name="Picture 3" descr="lifesavers.tif"/>
          <p:cNvPicPr>
            <a:picLocks noChangeAspect="1"/>
          </p:cNvPicPr>
          <p:nvPr/>
        </p:nvPicPr>
        <p:blipFill>
          <a:blip r:embed="rId3" cstate="print"/>
          <a:srcRect t="79880" r="6199"/>
          <a:stretch>
            <a:fillRect/>
          </a:stretch>
        </p:blipFill>
        <p:spPr>
          <a:xfrm>
            <a:off x="3505200" y="2590800"/>
            <a:ext cx="5638800" cy="2240846"/>
          </a:xfrm>
          <a:prstGeom prst="rect">
            <a:avLst/>
          </a:prstGeom>
        </p:spPr>
      </p:pic>
      <p:sp>
        <p:nvSpPr>
          <p:cNvPr id="7" name="Title 2"/>
          <p:cNvSpPr>
            <a:spLocks noGrp="1"/>
          </p:cNvSpPr>
          <p:nvPr>
            <p:ph type="title"/>
          </p:nvPr>
        </p:nvSpPr>
        <p:spPr>
          <a:xfrm>
            <a:off x="313764" y="914399"/>
            <a:ext cx="3648636" cy="457201"/>
          </a:xfrm>
        </p:spPr>
        <p:txBody>
          <a:bodyPr>
            <a:noAutofit/>
          </a:bodyPr>
          <a:lstStyle/>
          <a:p>
            <a:r>
              <a:rPr lang="en-US" sz="2400" dirty="0" smtClean="0"/>
              <a:t>Safety Data Sheet Format</a:t>
            </a:r>
            <a:endParaRPr lang="en-US"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10098_Page_01.jpg"/>
          <p:cNvPicPr>
            <a:picLocks noGrp="1" noChangeAspect="1"/>
          </p:cNvPicPr>
          <p:nvPr>
            <p:ph idx="1"/>
          </p:nvPr>
        </p:nvPicPr>
        <p:blipFill>
          <a:blip r:embed="rId3" cstate="print"/>
          <a:srcRect t="-3289" b="-1971"/>
          <a:stretch>
            <a:fillRect/>
          </a:stretch>
        </p:blipFill>
        <p:spPr>
          <a:xfrm>
            <a:off x="3657600" y="990600"/>
            <a:ext cx="3581400" cy="4876800"/>
          </a:xfrm>
          <a:ln>
            <a:solidFill>
              <a:schemeClr val="bg2">
                <a:lumMod val="50000"/>
              </a:schemeClr>
            </a:solidFill>
          </a:ln>
        </p:spPr>
      </p:pic>
      <p:sp>
        <p:nvSpPr>
          <p:cNvPr id="7" name="Title 2"/>
          <p:cNvSpPr>
            <a:spLocks noGrp="1"/>
          </p:cNvSpPr>
          <p:nvPr>
            <p:ph type="title"/>
          </p:nvPr>
        </p:nvSpPr>
        <p:spPr>
          <a:xfrm>
            <a:off x="313764" y="914399"/>
            <a:ext cx="2124636" cy="457201"/>
          </a:xfrm>
        </p:spPr>
        <p:txBody>
          <a:bodyPr>
            <a:noAutofit/>
          </a:bodyPr>
          <a:lstStyle/>
          <a:p>
            <a:r>
              <a:rPr lang="en-US" sz="2400" dirty="0" smtClean="0"/>
              <a:t>Sample of SDS</a:t>
            </a:r>
            <a:endParaRPr lang="en-US"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b="1" dirty="0" smtClean="0">
                <a:solidFill>
                  <a:srgbClr val="00B0F0"/>
                </a:solidFill>
                <a:latin typeface="+mn-lt"/>
              </a:rPr>
              <a:t>Dates to Remember</a:t>
            </a:r>
            <a:endParaRPr lang="en-US" sz="2400" b="1" dirty="0">
              <a:solidFill>
                <a:srgbClr val="00B0F0"/>
              </a:solidFill>
              <a:latin typeface="+mn-lt"/>
            </a:endParaRPr>
          </a:p>
        </p:txBody>
      </p:sp>
      <p:pic>
        <p:nvPicPr>
          <p:cNvPr id="8" name="Picture 7" descr="Screen Shot 2013-10-04 at 8.54.37 AM.png"/>
          <p:cNvPicPr>
            <a:picLocks noChangeAspect="1"/>
          </p:cNvPicPr>
          <p:nvPr/>
        </p:nvPicPr>
        <p:blipFill>
          <a:blip r:embed="rId3" cstate="print"/>
          <a:stretch>
            <a:fillRect/>
          </a:stretch>
        </p:blipFill>
        <p:spPr>
          <a:xfrm>
            <a:off x="102408" y="1981200"/>
            <a:ext cx="8889192" cy="297317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b="1" dirty="0" smtClean="0">
                <a:solidFill>
                  <a:srgbClr val="00B0F0"/>
                </a:solidFill>
              </a:rPr>
              <a:t>In Summary</a:t>
            </a:r>
            <a:endParaRPr lang="en-US" sz="2400" b="1" dirty="0">
              <a:solidFill>
                <a:srgbClr val="00B0F0"/>
              </a:solidFill>
            </a:endParaRPr>
          </a:p>
        </p:txBody>
      </p:sp>
      <p:sp>
        <p:nvSpPr>
          <p:cNvPr id="2" name="Content Placeholder 1"/>
          <p:cNvSpPr>
            <a:spLocks noGrp="1"/>
          </p:cNvSpPr>
          <p:nvPr>
            <p:ph idx="1"/>
          </p:nvPr>
        </p:nvSpPr>
        <p:spPr>
          <a:xfrm>
            <a:off x="457200" y="1600200"/>
            <a:ext cx="4419600" cy="4343399"/>
          </a:xfrm>
        </p:spPr>
        <p:txBody>
          <a:bodyPr/>
          <a:lstStyle/>
          <a:p>
            <a:pPr>
              <a:spcBef>
                <a:spcPts val="1200"/>
              </a:spcBef>
            </a:pPr>
            <a:r>
              <a:rPr lang="en-US" sz="2400" dirty="0" smtClean="0"/>
              <a:t>Become familiar with the new label elements</a:t>
            </a:r>
          </a:p>
          <a:p>
            <a:pPr>
              <a:spcBef>
                <a:spcPts val="1200"/>
              </a:spcBef>
            </a:pPr>
            <a:r>
              <a:rPr lang="en-US" sz="2400" dirty="0" smtClean="0"/>
              <a:t>Replace old MSDS with the new SDS and learn where they are kept</a:t>
            </a:r>
          </a:p>
          <a:p>
            <a:pPr>
              <a:spcBef>
                <a:spcPts val="1200"/>
              </a:spcBef>
            </a:pPr>
            <a:r>
              <a:rPr lang="en-US" sz="2400" dirty="0" smtClean="0"/>
              <a:t>To ensure your safety and  your co-workers, be aware of the hazardous chemicals in your workplace.  If you have questions ask your supervisor</a:t>
            </a:r>
          </a:p>
        </p:txBody>
      </p:sp>
      <p:pic>
        <p:nvPicPr>
          <p:cNvPr id="4" name="Picture 1"/>
          <p:cNvPicPr>
            <a:picLocks noChangeAspect="1"/>
          </p:cNvPicPr>
          <p:nvPr/>
        </p:nvPicPr>
        <p:blipFill>
          <a:blip r:embed="rId3" cstate="print"/>
          <a:srcRect l="11200" r="8000"/>
          <a:stretch>
            <a:fillRect/>
          </a:stretch>
        </p:blipFill>
        <p:spPr bwMode="auto">
          <a:xfrm>
            <a:off x="5500443" y="1654087"/>
            <a:ext cx="3242680" cy="300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b="1" dirty="0" smtClean="0">
                <a:solidFill>
                  <a:srgbClr val="00B0F0"/>
                </a:solidFill>
              </a:rPr>
              <a:t>WAXIE’s Disclaimer</a:t>
            </a:r>
            <a:endParaRPr lang="en-US" sz="2400" b="1" dirty="0"/>
          </a:p>
        </p:txBody>
      </p:sp>
      <p:sp>
        <p:nvSpPr>
          <p:cNvPr id="2" name="Content Placeholder 1"/>
          <p:cNvSpPr>
            <a:spLocks noGrp="1"/>
          </p:cNvSpPr>
          <p:nvPr>
            <p:ph idx="1"/>
          </p:nvPr>
        </p:nvSpPr>
        <p:spPr/>
        <p:txBody>
          <a:bodyPr/>
          <a:lstStyle/>
          <a:p>
            <a:pPr marL="120650" lvl="2" indent="-11113">
              <a:spcBef>
                <a:spcPts val="400"/>
              </a:spcBef>
              <a:buClr>
                <a:schemeClr val="accent1"/>
              </a:buClr>
              <a:buSzPct val="65000"/>
              <a:buNone/>
            </a:pPr>
            <a:r>
              <a:rPr lang="en-US" dirty="0" smtClean="0"/>
              <a:t>This program is based on OSHA regulations.  WAXIE Sanitary Supply makes no guarantee expressed or implied. Persons using this information must make their own determination as to its suitability for their purposes in support of their own safety programs.  Consult your state and local agencies for more information. </a:t>
            </a:r>
          </a:p>
          <a:p>
            <a:pPr marL="365760" lvl="2" indent="-256032">
              <a:spcBef>
                <a:spcPts val="400"/>
              </a:spcBef>
              <a:buClr>
                <a:schemeClr val="accent1"/>
              </a:buClr>
              <a:buSzPct val="65000"/>
              <a:buFont typeface="Wingdings 3"/>
              <a:buChar char=""/>
            </a:pPr>
            <a:endParaRPr lang="en-US" dirty="0" smtClean="0"/>
          </a:p>
          <a:p>
            <a:pPr marL="365760" lvl="2" indent="-256032">
              <a:spcBef>
                <a:spcPts val="400"/>
              </a:spcBef>
              <a:buClr>
                <a:schemeClr val="accent1"/>
              </a:buClr>
              <a:buSzPct val="65000"/>
              <a:buNone/>
            </a:pPr>
            <a:r>
              <a:rPr lang="en-US" dirty="0" smtClean="0"/>
              <a:t> </a:t>
            </a:r>
            <a:r>
              <a:rPr lang="en-US" b="1" dirty="0" smtClean="0"/>
              <a:t>Additional details may be available at </a:t>
            </a:r>
            <a:r>
              <a:rPr lang="en-US" b="1" u="sng" dirty="0" smtClean="0">
                <a:hlinkClick r:id="rId3"/>
              </a:rPr>
              <a:t>www.osha.gov</a:t>
            </a:r>
            <a:r>
              <a:rPr lang="en-US" dirty="0" smtClean="0"/>
              <a:t>. </a:t>
            </a:r>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637709"/>
          </a:xfrm>
        </p:spPr>
        <p:txBody>
          <a:bodyPr>
            <a:normAutofit fontScale="90000"/>
          </a:bodyPr>
          <a:lstStyle/>
          <a:p>
            <a:pPr algn="ctr"/>
            <a:r>
              <a:rPr lang="en-US" b="1" dirty="0" smtClean="0"/>
              <a:t>Thank you!</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3764" y="1600214"/>
            <a:ext cx="7763436" cy="3814482"/>
          </a:xfrm>
        </p:spPr>
        <p:txBody>
          <a:bodyPr>
            <a:normAutofit/>
          </a:bodyPr>
          <a:lstStyle/>
          <a:p>
            <a:pPr marL="168275" indent="0">
              <a:buNone/>
            </a:pPr>
            <a:r>
              <a:rPr lang="en-US" sz="2400" dirty="0" smtClean="0"/>
              <a:t>“</a:t>
            </a:r>
            <a:r>
              <a:rPr lang="en-US" sz="2400" i="1" dirty="0" smtClean="0"/>
              <a:t>The revised standard will align with the United Nations’ Globally Harmonized System of Classification and Labeling of Chemicals to better protect workers from hazardous chemicals and help American businesses compete in a global economy.</a:t>
            </a:r>
            <a:r>
              <a:rPr lang="en-US" sz="2400" dirty="0" smtClean="0"/>
              <a:t>” (OSHA QuickTakes)</a:t>
            </a:r>
            <a:endParaRPr lang="en-US" sz="2400" dirty="0"/>
          </a:p>
        </p:txBody>
      </p:sp>
      <p:sp>
        <p:nvSpPr>
          <p:cNvPr id="3" name="Title 2"/>
          <p:cNvSpPr>
            <a:spLocks noGrp="1"/>
          </p:cNvSpPr>
          <p:nvPr>
            <p:ph type="title"/>
          </p:nvPr>
        </p:nvSpPr>
        <p:spPr>
          <a:xfrm>
            <a:off x="313764" y="914399"/>
            <a:ext cx="4029636" cy="457201"/>
          </a:xfrm>
        </p:spPr>
        <p:txBody>
          <a:bodyPr/>
          <a:lstStyle/>
          <a:p>
            <a:r>
              <a:rPr lang="en-US" sz="2400" b="1" dirty="0" smtClean="0">
                <a:solidFill>
                  <a:schemeClr val="bg1"/>
                </a:solidFill>
              </a:rPr>
              <a:t>Why OSHA Aligned with GHS</a:t>
            </a:r>
            <a:endParaRPr lang="en-US" sz="2400" b="1" dirty="0">
              <a:solidFill>
                <a:schemeClr val="bg1"/>
              </a:solidFill>
            </a:endParaRPr>
          </a:p>
        </p:txBody>
      </p:sp>
      <p:pic>
        <p:nvPicPr>
          <p:cNvPr id="1026" name="Picture 2" descr="C:\Documents and Settings\rhammond\My Documents\GHS\Pictures\shutterstock_53191798.png"/>
          <p:cNvPicPr>
            <a:picLocks noChangeAspect="1" noChangeArrowheads="1"/>
          </p:cNvPicPr>
          <p:nvPr/>
        </p:nvPicPr>
        <p:blipFill>
          <a:blip r:embed="rId3" cstate="print"/>
          <a:srcRect/>
          <a:stretch>
            <a:fillRect/>
          </a:stretch>
        </p:blipFill>
        <p:spPr bwMode="auto">
          <a:xfrm>
            <a:off x="6830197" y="3429000"/>
            <a:ext cx="1856603" cy="1739096"/>
          </a:xfrm>
          <a:prstGeom prst="rect">
            <a:avLst/>
          </a:prstGeom>
          <a:noFill/>
        </p:spPr>
      </p:pic>
      <p:pic>
        <p:nvPicPr>
          <p:cNvPr id="7" name="Picture 2" descr="https://encrypted-tbn3.gstatic.com/images?q=tbn:ANd9GcSMN5uGsplQwvFthWiZJ8pnNM396CGPhH3oB5-1sRgi471fYhd5IwSb114"/>
          <p:cNvPicPr>
            <a:picLocks noChangeAspect="1" noChangeArrowheads="1"/>
          </p:cNvPicPr>
          <p:nvPr/>
        </p:nvPicPr>
        <p:blipFill>
          <a:blip r:embed="rId4" cstate="print"/>
          <a:srcRect/>
          <a:stretch>
            <a:fillRect/>
          </a:stretch>
        </p:blipFill>
        <p:spPr bwMode="auto">
          <a:xfrm>
            <a:off x="6934200" y="5562600"/>
            <a:ext cx="1600200" cy="45938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idx="1"/>
          </p:nvPr>
        </p:nvSpPr>
        <p:spPr>
          <a:xfrm>
            <a:off x="313764" y="1600214"/>
            <a:ext cx="3496236" cy="3814482"/>
          </a:xfrm>
        </p:spPr>
        <p:txBody>
          <a:bodyPr/>
          <a:lstStyle/>
          <a:p>
            <a:pPr marL="566737" indent="-457200">
              <a:buClrTx/>
              <a:buSzPct val="100000"/>
              <a:buFont typeface="+mj-lt"/>
              <a:buAutoNum type="arabicPeriod"/>
            </a:pPr>
            <a:r>
              <a:rPr lang="en-US" sz="2400" dirty="0" smtClean="0"/>
              <a:t>Use of new labeling elements and requirements</a:t>
            </a:r>
          </a:p>
          <a:p>
            <a:pPr marL="566737" indent="-457200">
              <a:spcBef>
                <a:spcPts val="1200"/>
              </a:spcBef>
              <a:buClrTx/>
              <a:buSzPct val="100000"/>
              <a:buFont typeface="+mj-lt"/>
              <a:buAutoNum type="arabicPeriod"/>
            </a:pPr>
            <a:r>
              <a:rPr lang="en-US" sz="2400" dirty="0" smtClean="0"/>
              <a:t>Standardized format for Safety Data Sheets (SDSs)</a:t>
            </a:r>
          </a:p>
          <a:p>
            <a:pPr marL="566737" indent="-457200">
              <a:spcBef>
                <a:spcPts val="1200"/>
              </a:spcBef>
              <a:buClrTx/>
              <a:buSzPct val="100000"/>
              <a:buFont typeface="+mj-lt"/>
              <a:buAutoNum type="arabicPeriod"/>
            </a:pPr>
            <a:r>
              <a:rPr lang="en-US" sz="2400" dirty="0" smtClean="0"/>
              <a:t>Hazard Clarification</a:t>
            </a:r>
          </a:p>
          <a:p>
            <a:pPr marL="624078" indent="-514350">
              <a:buNone/>
            </a:pPr>
            <a:r>
              <a:rPr lang="en-US" dirty="0" smtClean="0"/>
              <a:t>	</a:t>
            </a:r>
            <a:endParaRPr lang="en-US" dirty="0"/>
          </a:p>
        </p:txBody>
      </p:sp>
      <p:sp>
        <p:nvSpPr>
          <p:cNvPr id="2" name="Rectangle 1"/>
          <p:cNvSpPr>
            <a:spLocks noGrp="1"/>
          </p:cNvSpPr>
          <p:nvPr>
            <p:ph type="title"/>
          </p:nvPr>
        </p:nvSpPr>
        <p:spPr>
          <a:xfrm>
            <a:off x="313764" y="914399"/>
            <a:ext cx="3572436" cy="457201"/>
          </a:xfrm>
        </p:spPr>
        <p:txBody>
          <a:bodyPr/>
          <a:lstStyle/>
          <a:p>
            <a:r>
              <a:rPr lang="en-US" sz="2400" b="1" dirty="0" smtClean="0">
                <a:solidFill>
                  <a:schemeClr val="bg1"/>
                </a:solidFill>
              </a:rPr>
              <a:t>Three Significant Changes</a:t>
            </a:r>
            <a:endParaRPr lang="en-US" sz="2400" b="1" dirty="0">
              <a:solidFill>
                <a:schemeClr val="bg1"/>
              </a:solidFill>
            </a:endParaRPr>
          </a:p>
        </p:txBody>
      </p:sp>
      <p:pic>
        <p:nvPicPr>
          <p:cNvPr id="5" name="Content Placeholder 4" descr="GHS Picto title.jpg"/>
          <p:cNvPicPr>
            <a:picLocks noGrp="1" noChangeAspect="1"/>
          </p:cNvPicPr>
          <p:nvPr>
            <p:ph idx="11"/>
          </p:nvPr>
        </p:nvPicPr>
        <p:blipFill>
          <a:blip r:embed="rId3" cstate="print"/>
          <a:stretch>
            <a:fillRect/>
          </a:stretch>
        </p:blipFill>
        <p:spPr>
          <a:xfrm>
            <a:off x="4589463" y="1905000"/>
            <a:ext cx="4097337" cy="2749012"/>
          </a:xfrm>
          <a:prstGeom prst="rect">
            <a:avLst/>
          </a:prstGeom>
          <a:ln>
            <a:solidFill>
              <a:schemeClr val="tx1">
                <a:lumMod val="75000"/>
              </a:schemeClr>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20650" indent="-11113">
              <a:buNone/>
            </a:pPr>
            <a:r>
              <a:rPr lang="en-US" sz="2400" dirty="0" smtClean="0"/>
              <a:t>To improve worker understanding of hazards associated with chemicals in their workplace worldwide</a:t>
            </a:r>
          </a:p>
        </p:txBody>
      </p:sp>
      <p:sp>
        <p:nvSpPr>
          <p:cNvPr id="3" name="Title 2"/>
          <p:cNvSpPr>
            <a:spLocks noGrp="1"/>
          </p:cNvSpPr>
          <p:nvPr>
            <p:ph type="title"/>
          </p:nvPr>
        </p:nvSpPr>
        <p:spPr/>
        <p:txBody>
          <a:bodyPr/>
          <a:lstStyle/>
          <a:p>
            <a:r>
              <a:rPr lang="en-US" sz="2400" b="1" dirty="0" smtClean="0">
                <a:solidFill>
                  <a:schemeClr val="bg1"/>
                </a:solidFill>
              </a:rPr>
              <a:t>Why Change?</a:t>
            </a:r>
            <a:endParaRPr lang="en-US" sz="2400" b="1" dirty="0">
              <a:solidFill>
                <a:schemeClr val="bg1"/>
              </a:solidFill>
            </a:endParaRPr>
          </a:p>
        </p:txBody>
      </p:sp>
      <p:pic>
        <p:nvPicPr>
          <p:cNvPr id="5" name="Content Placeholder 4" descr="ghs-hcs.jpg"/>
          <p:cNvPicPr>
            <a:picLocks noGrp="1" noChangeAspect="1"/>
          </p:cNvPicPr>
          <p:nvPr>
            <p:ph idx="11"/>
          </p:nvPr>
        </p:nvPicPr>
        <p:blipFill>
          <a:blip r:embed="rId3" cstate="print"/>
          <a:stretch>
            <a:fillRect/>
          </a:stretch>
        </p:blipFill>
        <p:spPr>
          <a:xfrm>
            <a:off x="4589463" y="2398059"/>
            <a:ext cx="4097337" cy="2204758"/>
          </a:xfrm>
          <a:prstGeom prst="rect">
            <a:avLst/>
          </a:prstGeom>
          <a:ln>
            <a:solidFill>
              <a:srgbClr val="1F88C8"/>
            </a:solid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3764" y="1600214"/>
            <a:ext cx="4563036" cy="3814482"/>
          </a:xfrm>
        </p:spPr>
        <p:txBody>
          <a:bodyPr>
            <a:noAutofit/>
          </a:bodyPr>
          <a:lstStyle/>
          <a:p>
            <a:pPr marL="231775" indent="-231775"/>
            <a:r>
              <a:rPr lang="en-US" sz="2400" dirty="0" smtClean="0"/>
              <a:t>Manufacturers continue to provide chemical classification and Safety Data Sheets (SDS)</a:t>
            </a:r>
          </a:p>
          <a:p>
            <a:pPr marL="231775" indent="-231775">
              <a:spcBef>
                <a:spcPts val="2400"/>
              </a:spcBef>
            </a:pPr>
            <a:r>
              <a:rPr lang="en-US" sz="2400" dirty="0" smtClean="0"/>
              <a:t>Distributors continue to provide SDS to customers</a:t>
            </a:r>
          </a:p>
          <a:p>
            <a:pPr marL="231775" indent="-231775">
              <a:spcBef>
                <a:spcPts val="2400"/>
              </a:spcBef>
            </a:pPr>
            <a:r>
              <a:rPr lang="en-US" sz="2400" dirty="0" smtClean="0"/>
              <a:t>Employers must have a Hazcom plan, employee training, proper labeling and SDS for all hazardous chemicals</a:t>
            </a:r>
            <a:endParaRPr lang="en-US" sz="2400" dirty="0"/>
          </a:p>
        </p:txBody>
      </p:sp>
      <p:sp>
        <p:nvSpPr>
          <p:cNvPr id="3" name="Title 2"/>
          <p:cNvSpPr>
            <a:spLocks noGrp="1"/>
          </p:cNvSpPr>
          <p:nvPr>
            <p:ph type="title"/>
          </p:nvPr>
        </p:nvSpPr>
        <p:spPr>
          <a:xfrm>
            <a:off x="313764" y="914399"/>
            <a:ext cx="3496236" cy="457201"/>
          </a:xfrm>
        </p:spPr>
        <p:txBody>
          <a:bodyPr/>
          <a:lstStyle/>
          <a:p>
            <a:r>
              <a:rPr lang="en-US" sz="2400" b="1" dirty="0" smtClean="0">
                <a:solidFill>
                  <a:schemeClr val="bg1"/>
                </a:solidFill>
                <a:latin typeface="+mn-lt"/>
              </a:rPr>
              <a:t>What Remains the Same?</a:t>
            </a:r>
            <a:endParaRPr lang="en-US" sz="2400" b="1" dirty="0">
              <a:solidFill>
                <a:schemeClr val="bg1"/>
              </a:solidFill>
              <a:latin typeface="+mn-lt"/>
            </a:endParaRPr>
          </a:p>
        </p:txBody>
      </p:sp>
      <p:pic>
        <p:nvPicPr>
          <p:cNvPr id="10" name="Picture 1"/>
          <p:cNvPicPr>
            <a:picLocks noGrp="1" noChangeAspect="1"/>
          </p:cNvPicPr>
          <p:nvPr>
            <p:ph idx="11"/>
          </p:nvPr>
        </p:nvPicPr>
        <p:blipFill>
          <a:blip r:embed="rId3" cstate="print"/>
          <a:srcRect l="11200" r="8000"/>
          <a:stretch>
            <a:fillRect/>
          </a:stretch>
        </p:blipFill>
        <p:spPr bwMode="auto">
          <a:xfrm>
            <a:off x="5137652" y="1675027"/>
            <a:ext cx="3777748" cy="35065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3764" y="1600214"/>
            <a:ext cx="3648636" cy="3814482"/>
          </a:xfrm>
        </p:spPr>
        <p:txBody>
          <a:bodyPr/>
          <a:lstStyle/>
          <a:p>
            <a:pPr marL="0" indent="0">
              <a:buNone/>
            </a:pPr>
            <a:r>
              <a:rPr lang="en-US" sz="2400" b="1" dirty="0" smtClean="0"/>
              <a:t>Manufacturers will provide:</a:t>
            </a:r>
          </a:p>
          <a:p>
            <a:pPr>
              <a:spcBef>
                <a:spcPts val="1200"/>
              </a:spcBef>
              <a:buClrTx/>
              <a:buSzPct val="100000"/>
              <a:buFont typeface="Arial" pitchFamily="34" charset="0"/>
              <a:buChar char="•"/>
            </a:pPr>
            <a:r>
              <a:rPr lang="en-US" sz="2400" dirty="0" smtClean="0"/>
              <a:t>Reclassification of chemicals</a:t>
            </a:r>
          </a:p>
          <a:p>
            <a:pPr>
              <a:spcBef>
                <a:spcPts val="1200"/>
              </a:spcBef>
              <a:buClrTx/>
              <a:buSzPct val="100000"/>
              <a:buFont typeface="Arial" pitchFamily="34" charset="0"/>
              <a:buChar char="•"/>
            </a:pPr>
            <a:r>
              <a:rPr lang="en-US" sz="2400" dirty="0" smtClean="0"/>
              <a:t>Safety Data Sheets, new format</a:t>
            </a:r>
          </a:p>
          <a:p>
            <a:pPr>
              <a:spcBef>
                <a:spcPts val="1200"/>
              </a:spcBef>
              <a:buClrTx/>
              <a:buSzPct val="100000"/>
              <a:buFont typeface="Arial" pitchFamily="34" charset="0"/>
              <a:buChar char="•"/>
            </a:pPr>
            <a:r>
              <a:rPr lang="en-US" sz="2400" dirty="0" smtClean="0"/>
              <a:t>Labeling, new elements</a:t>
            </a:r>
            <a:endParaRPr lang="en-US" sz="2400" dirty="0"/>
          </a:p>
        </p:txBody>
      </p:sp>
      <p:sp>
        <p:nvSpPr>
          <p:cNvPr id="3" name="Title 2"/>
          <p:cNvSpPr>
            <a:spLocks noGrp="1"/>
          </p:cNvSpPr>
          <p:nvPr>
            <p:ph type="title"/>
          </p:nvPr>
        </p:nvSpPr>
        <p:spPr/>
        <p:txBody>
          <a:bodyPr>
            <a:normAutofit/>
          </a:bodyPr>
          <a:lstStyle/>
          <a:p>
            <a:r>
              <a:rPr lang="en-US" sz="2400" b="1" dirty="0" smtClean="0">
                <a:solidFill>
                  <a:schemeClr val="bg1"/>
                </a:solidFill>
              </a:rPr>
              <a:t>What’s Changed?</a:t>
            </a:r>
            <a:endParaRPr lang="en-US" sz="2400" b="1" dirty="0">
              <a:solidFill>
                <a:schemeClr val="bg1"/>
              </a:solidFill>
            </a:endParaRPr>
          </a:p>
        </p:txBody>
      </p:sp>
      <p:pic>
        <p:nvPicPr>
          <p:cNvPr id="4" name="Picture 3" descr="shutterstock_142766914.png"/>
          <p:cNvPicPr>
            <a:picLocks noChangeAspect="1"/>
          </p:cNvPicPr>
          <p:nvPr/>
        </p:nvPicPr>
        <p:blipFill>
          <a:blip r:embed="rId3" cstate="print"/>
          <a:stretch>
            <a:fillRect/>
          </a:stretch>
        </p:blipFill>
        <p:spPr>
          <a:xfrm>
            <a:off x="4953000" y="2133600"/>
            <a:ext cx="3532618" cy="28205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313764" y="914399"/>
            <a:ext cx="3299011" cy="457201"/>
          </a:xfrm>
        </p:spPr>
        <p:txBody>
          <a:bodyPr/>
          <a:lstStyle/>
          <a:p>
            <a:r>
              <a:rPr lang="en-US" sz="2400" b="1" dirty="0" smtClean="0">
                <a:solidFill>
                  <a:schemeClr val="bg1"/>
                </a:solidFill>
              </a:rPr>
              <a:t>December 1</a:t>
            </a:r>
            <a:r>
              <a:rPr lang="en-US" sz="2400" b="1" baseline="30000" dirty="0" smtClean="0">
                <a:solidFill>
                  <a:schemeClr val="bg1"/>
                </a:solidFill>
              </a:rPr>
              <a:t>st</a:t>
            </a:r>
            <a:r>
              <a:rPr lang="en-US" sz="2400" b="1" dirty="0" smtClean="0">
                <a:solidFill>
                  <a:schemeClr val="bg1"/>
                </a:solidFill>
              </a:rPr>
              <a:t>, 2013</a:t>
            </a:r>
            <a:endParaRPr lang="en-US" sz="2400" b="1" dirty="0">
              <a:solidFill>
                <a:schemeClr val="bg1"/>
              </a:solidFill>
            </a:endParaRPr>
          </a:p>
        </p:txBody>
      </p:sp>
      <p:sp>
        <p:nvSpPr>
          <p:cNvPr id="3" name="Rectangle 2"/>
          <p:cNvSpPr>
            <a:spLocks noGrp="1"/>
          </p:cNvSpPr>
          <p:nvPr>
            <p:ph idx="1"/>
          </p:nvPr>
        </p:nvSpPr>
        <p:spPr>
          <a:xfrm>
            <a:off x="313764" y="1600214"/>
            <a:ext cx="3801036" cy="3814482"/>
          </a:xfrm>
        </p:spPr>
        <p:txBody>
          <a:bodyPr>
            <a:normAutofit lnSpcReduction="10000"/>
          </a:bodyPr>
          <a:lstStyle/>
          <a:p>
            <a:pPr marL="0" indent="0">
              <a:buNone/>
            </a:pPr>
            <a:r>
              <a:rPr lang="en-US" sz="2600" b="1" dirty="0" smtClean="0"/>
              <a:t>First Compliance Date of the Revised Hazard Communication Standard</a:t>
            </a:r>
          </a:p>
          <a:p>
            <a:pPr marL="0" indent="0">
              <a:spcBef>
                <a:spcPts val="1200"/>
              </a:spcBef>
              <a:buNone/>
            </a:pPr>
            <a:r>
              <a:rPr lang="en-US" sz="2600" dirty="0" smtClean="0"/>
              <a:t>Employees must be trained:</a:t>
            </a:r>
          </a:p>
          <a:p>
            <a:pPr marL="173038" lvl="1" indent="-173038">
              <a:spcBef>
                <a:spcPts val="1200"/>
              </a:spcBef>
              <a:buClrTx/>
              <a:buFont typeface="Arial" pitchFamily="34" charset="0"/>
              <a:buChar char="•"/>
            </a:pPr>
            <a:r>
              <a:rPr lang="en-US" sz="2600" dirty="0" smtClean="0"/>
              <a:t>On the new label elements</a:t>
            </a:r>
          </a:p>
          <a:p>
            <a:pPr marL="173038" lvl="1" indent="-173038">
              <a:spcBef>
                <a:spcPts val="1200"/>
              </a:spcBef>
              <a:buClrTx/>
              <a:buFont typeface="Arial" pitchFamily="34" charset="0"/>
              <a:buChar char="•"/>
            </a:pPr>
            <a:r>
              <a:rPr lang="en-US" sz="2600" dirty="0" smtClean="0"/>
              <a:t>On the new SDS format</a:t>
            </a:r>
          </a:p>
          <a:p>
            <a:pPr>
              <a:buNone/>
            </a:pPr>
            <a:r>
              <a:rPr lang="en-US" b="1" dirty="0" smtClean="0"/>
              <a:t>	</a:t>
            </a:r>
            <a:endParaRPr lang="en-US" b="1" dirty="0">
              <a:solidFill>
                <a:srgbClr val="00B0F0"/>
              </a:solidFill>
            </a:endParaRPr>
          </a:p>
        </p:txBody>
      </p:sp>
      <p:pic>
        <p:nvPicPr>
          <p:cNvPr id="8" name="Content Placeholder 7" descr="shutterstock_85447996.png"/>
          <p:cNvPicPr>
            <a:picLocks noGrp="1" noChangeAspect="1"/>
          </p:cNvPicPr>
          <p:nvPr>
            <p:ph idx="11"/>
          </p:nvPr>
        </p:nvPicPr>
        <p:blipFill>
          <a:blip r:embed="rId3" cstate="print"/>
          <a:stretch>
            <a:fillRect/>
          </a:stretch>
        </p:blipFill>
        <p:spPr>
          <a:xfrm>
            <a:off x="4636746" y="2133600"/>
            <a:ext cx="4002771" cy="266851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 - &amp;quot;The Globally Harmonized System&amp;quot;&quot;/&gt;&lt;property id=&quot;20307&quot; value=&quot;256&quot;/&gt;&lt;/object&gt;&lt;object type=&quot;3&quot; unique_id=&quot;10004&quot;&gt;&lt;property id=&quot;20148&quot; value=&quot;5&quot;/&gt;&lt;property id=&quot;20300&quot; value=&quot;Slide 2 - &amp;quot;Disclaimer&amp;quot;&quot;/&gt;&lt;property id=&quot;20307&quot; value=&quot;257&quot;/&gt;&lt;/object&gt;&lt;object type=&quot;3&quot; unique_id=&quot;10005&quot;&gt;&lt;property id=&quot;20148&quot; value=&quot;5&quot;/&gt;&lt;property id=&quot;20300&quot; value=&quot;Slide 3 - &amp;quot;What is the GHS?&amp;quot;&quot;/&gt;&lt;property id=&quot;20307&quot; value=&quot;259&quot;/&gt;&lt;/object&gt;&lt;object type=&quot;3&quot; unique_id=&quot;10006&quot;&gt;&lt;property id=&quot;20148&quot; value=&quot;5&quot;/&gt;&lt;property id=&quot;20300&quot; value=&quot;Slide 4 - &amp;quot;Why OSHA Aligned with GHS&amp;quot;&quot;/&gt;&lt;property id=&quot;20307&quot; value=&quot;293&quot;/&gt;&lt;/object&gt;&lt;object type=&quot;3&quot; unique_id=&quot;10007&quot;&gt;&lt;property id=&quot;20148&quot; value=&quot;5&quot;/&gt;&lt;property id=&quot;20300&quot; value=&quot;Slide 5 - &amp;quot;Three Significant Changes&amp;quot;&quot;/&gt;&lt;property id=&quot;20307&quot; value=&quot;261&quot;/&gt;&lt;/object&gt;&lt;object type=&quot;3&quot; unique_id=&quot;10008&quot;&gt;&lt;property id=&quot;20148&quot; value=&quot;5&quot;/&gt;&lt;property id=&quot;20300&quot; value=&quot;Slide 6 - &amp;quot;Why Change?&amp;quot;&quot;/&gt;&lt;property id=&quot;20307&quot; value=&quot;264&quot;/&gt;&lt;/object&gt;&lt;object type=&quot;3&quot; unique_id=&quot;10009&quot;&gt;&lt;property id=&quot;20148&quot; value=&quot;5&quot;/&gt;&lt;property id=&quot;20300&quot; value=&quot;Slide 7 - &amp;quot;What Remains the Same?&amp;quot;&quot;/&gt;&lt;property id=&quot;20307&quot; value=&quot;266&quot;/&gt;&lt;/object&gt;&lt;object type=&quot;3&quot; unique_id=&quot;10010&quot;&gt;&lt;property id=&quot;20148&quot; value=&quot;5&quot;/&gt;&lt;property id=&quot;20300&quot; value=&quot;Slide 8 - &amp;quot;What’s Changed?&amp;quot;&quot;/&gt;&lt;property id=&quot;20307&quot; value=&quot;267&quot;/&gt;&lt;/object&gt;&lt;object type=&quot;3&quot; unique_id=&quot;10011&quot;&gt;&lt;property id=&quot;20148&quot; value=&quot;5&quot;/&gt;&lt;property id=&quot;20300&quot; value=&quot;Slide 9 - &amp;quot;December 1st, 2013&amp;quot;&quot;/&gt;&lt;property id=&quot;20307&quot; value=&quot;262&quot;/&gt;&lt;/object&gt;&lt;object type=&quot;3&quot; unique_id=&quot;10012&quot;&gt;&lt;property id=&quot;20148&quot; value=&quot;5&quot;/&gt;&lt;property id=&quot;20300&quot; value=&quot;Slide 10 - &amp;quot;Why Train Now?&amp;quot;&quot;/&gt;&lt;property id=&quot;20307&quot; value=&quot;263&quot;/&gt;&lt;/object&gt;&lt;object type=&quot;3&quot; unique_id=&quot;10013&quot;&gt;&lt;property id=&quot;20148&quot; value=&quot;5&quot;/&gt;&lt;property id=&quot;20300&quot; value=&quot;Slide 11 - &amp;quot;Future Implementation Dates&amp;quot;&quot;/&gt;&lt;property id=&quot;20307&quot; value=&quot;265&quot;/&gt;&lt;/object&gt;&lt;object type=&quot;3&quot; unique_id=&quot;10014&quot;&gt;&lt;property id=&quot;20148&quot; value=&quot;5&quot;/&gt;&lt;property id=&quot;20300&quot; value=&quot;Slide 12 - &amp;quot;New Label Elements&amp;quot;&quot;/&gt;&lt;property id=&quot;20307&quot; value=&quot;291&quot;/&gt;&lt;/object&gt;&lt;object type=&quot;3&quot; unique_id=&quot;10015&quot;&gt;&lt;property id=&quot;20148&quot; value=&quot;5&quot;/&gt;&lt;property id=&quot;20300&quot; value=&quot;Slide 13 - &amp;quot;New Label Elements&amp;quot;&quot;/&gt;&lt;property id=&quot;20307&quot; value=&quot;268&quot;/&gt;&lt;/object&gt;&lt;object type=&quot;3&quot; unique_id=&quot;10016&quot;&gt;&lt;property id=&quot;20148&quot; value=&quot;5&quot;/&gt;&lt;property id=&quot;20300&quot; value=&quot;Slide 14 - &amp;quot;New Label Elements&amp;quot;&quot;/&gt;&lt;property id=&quot;20307&quot; value=&quot;272&quot;/&gt;&lt;/object&gt;&lt;object type=&quot;3&quot; unique_id=&quot;10017&quot;&gt;&lt;property id=&quot;20148&quot; value=&quot;5&quot;/&gt;&lt;property id=&quot;20300&quot; value=&quot;Slide 15 - &amp;quot;New Label Elements&amp;quot;&quot;/&gt;&lt;property id=&quot;20307&quot; value=&quot;269&quot;/&gt;&lt;/object&gt;&lt;object type=&quot;3&quot; unique_id=&quot;10018&quot;&gt;&lt;property id=&quot;20148&quot; value=&quot;5&quot;/&gt;&lt;property id=&quot;20300&quot; value=&quot;Slide 16 - &amp;quot;New Label Elements&amp;quot;&quot;/&gt;&lt;property id=&quot;20307&quot; value=&quot;270&quot;/&gt;&lt;/object&gt;&lt;object type=&quot;3&quot; unique_id=&quot;10019&quot;&gt;&lt;property id=&quot;20148&quot; value=&quot;5&quot;/&gt;&lt;property id=&quot;20300&quot; value=&quot;Slide 17 - &amp;quot;Flame Over Circle&amp;quot;&quot;/&gt;&lt;property id=&quot;20307&quot; value=&quot;273&quot;/&gt;&lt;/object&gt;&lt;object type=&quot;3&quot; unique_id=&quot;10020&quot;&gt;&lt;property id=&quot;20148&quot; value=&quot;5&quot;/&gt;&lt;property id=&quot;20300&quot; value=&quot;Slide 18 - &amp;quot;Flame&amp;quot;&quot;/&gt;&lt;property id=&quot;20307&quot; value=&quot;274&quot;/&gt;&lt;/object&gt;&lt;object type=&quot;3&quot; unique_id=&quot;10021&quot;&gt;&lt;property id=&quot;20148&quot; value=&quot;5&quot;/&gt;&lt;property id=&quot;20300&quot; value=&quot;Slide 19 - &amp;quot;Exploding Bomb&amp;quot;&quot;/&gt;&lt;property id=&quot;20307&quot; value=&quot;275&quot;/&gt;&lt;/object&gt;&lt;object type=&quot;3&quot; unique_id=&quot;10022&quot;&gt;&lt;property id=&quot;20148&quot; value=&quot;5&quot;/&gt;&lt;property id=&quot;20300&quot; value=&quot;Slide 20 - &amp;quot;Skull and Crossbones&amp;quot;&quot;/&gt;&lt;property id=&quot;20307&quot; value=&quot;276&quot;/&gt;&lt;/object&gt;&lt;object type=&quot;3&quot; unique_id=&quot;10023&quot;&gt;&lt;property id=&quot;20148&quot; value=&quot;5&quot;/&gt;&lt;property id=&quot;20300&quot; value=&quot;Slide 21 - &amp;quot;Corrosion&amp;quot;&quot;/&gt;&lt;property id=&quot;20307&quot; value=&quot;277&quot;/&gt;&lt;/object&gt;&lt;object type=&quot;3&quot; unique_id=&quot;10024&quot;&gt;&lt;property id=&quot;20148&quot; value=&quot;5&quot;/&gt;&lt;property id=&quot;20300&quot; value=&quot;Slide 22 - &amp;quot;Gas Cylinder&amp;quot;&quot;/&gt;&lt;property id=&quot;20307&quot; value=&quot;278&quot;/&gt;&lt;/object&gt;&lt;object type=&quot;3&quot; unique_id=&quot;10025&quot;&gt;&lt;property id=&quot;20148&quot; value=&quot;5&quot;/&gt;&lt;property id=&quot;20300&quot; value=&quot;Slide 23 - &amp;quot;Health Hazard&amp;quot;&quot;/&gt;&lt;property id=&quot;20307&quot; value=&quot;279&quot;/&gt;&lt;/object&gt;&lt;object type=&quot;3&quot; unique_id=&quot;10026&quot;&gt;&lt;property id=&quot;20148&quot; value=&quot;5&quot;/&gt;&lt;property id=&quot;20300&quot; value=&quot;Slide 24 - &amp;quot;Environment&amp;quot;&quot;/&gt;&lt;property id=&quot;20307&quot; value=&quot;280&quot;/&gt;&lt;/object&gt;&lt;object type=&quot;3&quot; unique_id=&quot;10027&quot;&gt;&lt;property id=&quot;20148&quot; value=&quot;5&quot;/&gt;&lt;property id=&quot;20300&quot; value=&quot;Slide 25 - &amp;quot;Exclamation Mark&amp;quot;&quot;/&gt;&lt;property id=&quot;20307&quot; value=&quot;281&quot;/&gt;&lt;/object&gt;&lt;object type=&quot;3&quot; unique_id=&quot;10028&quot;&gt;&lt;property id=&quot;20148&quot; value=&quot;5&quot;/&gt;&lt;property id=&quot;20300&quot; value=&quot;Slide 26 - &amp;quot;Label Example&amp;quot;&quot;/&gt;&lt;property id=&quot;20307&quot; value=&quot;284&quot;/&gt;&lt;/object&gt;&lt;object type=&quot;3&quot; unique_id=&quot;10029&quot;&gt;&lt;property id=&quot;20148&quot; value=&quot;5&quot;/&gt;&lt;property id=&quot;20300&quot; value=&quot;Slide 27 - &amp;quot;Safety Data Sheets&amp;quot;&quot;/&gt;&lt;property id=&quot;20307&quot; value=&quot;285&quot;/&gt;&lt;/object&gt;&lt;object type=&quot;3&quot; unique_id=&quot;10030&quot;&gt;&lt;property id=&quot;20148&quot; value=&quot;5&quot;/&gt;&lt;property id=&quot;20300&quot; value=&quot;Slide 28 - &amp;quot;Safety Data Sheet Format&amp;quot;&quot;/&gt;&lt;property id=&quot;20307&quot; value=&quot;286&quot;/&gt;&lt;/object&gt;&lt;object type=&quot;3&quot; unique_id=&quot;10031&quot;&gt;&lt;property id=&quot;20148&quot; value=&quot;5&quot;/&gt;&lt;property id=&quot;20300&quot; value=&quot;Slide 31 - &amp;quot;Sample of SDS&amp;quot;&quot;/&gt;&lt;property id=&quot;20307&quot; value=&quot;287&quot;/&gt;&lt;/object&gt;&lt;object type=&quot;3&quot; unique_id=&quot;10033&quot;&gt;&lt;property id=&quot;20148&quot; value=&quot;5&quot;/&gt;&lt;property id=&quot;20300&quot; value=&quot;Slide 32 - &amp;quot;Dates to Remember&amp;quot;&quot;/&gt;&lt;property id=&quot;20307&quot; value=&quot;292&quot;/&gt;&lt;/object&gt;&lt;object type=&quot;3&quot; unique_id=&quot;10034&quot;&gt;&lt;property id=&quot;20148&quot; value=&quot;5&quot;/&gt;&lt;property id=&quot;20300&quot; value=&quot;Slide 33 - &amp;quot;In Summary&amp;quot;&quot;/&gt;&lt;property id=&quot;20307&quot; value=&quot;288&quot;/&gt;&lt;/object&gt;&lt;object type=&quot;3&quot; unique_id=&quot;10035&quot;&gt;&lt;property id=&quot;20148&quot; value=&quot;5&quot;/&gt;&lt;property id=&quot;20300&quot; value=&quot;Slide 34 - &amp;quot;WAXIE’s Disclaimer&amp;quot;&quot;/&gt;&lt;property id=&quot;20307&quot; value=&quot;289&quot;/&gt;&lt;/object&gt;&lt;object type=&quot;3&quot; unique_id=&quot;10036&quot;&gt;&lt;property id=&quot;20148&quot; value=&quot;5&quot;/&gt;&lt;property id=&quot;20300&quot; value=&quot;Slide 35 - &amp;quot;Thank you!&amp;quot;&quot;/&gt;&lt;property id=&quot;20307&quot; value=&quot;296&quot;/&gt;&lt;/object&gt;&lt;object type=&quot;3&quot; unique_id=&quot;10181&quot;&gt;&lt;property id=&quot;20148&quot; value=&quot;5&quot;/&gt;&lt;property id=&quot;20300&quot; value=&quot;Slide 29&quot;/&gt;&lt;property id=&quot;20307&quot; value=&quot;297&quot;/&gt;&lt;/object&gt;&lt;object type=&quot;3&quot; unique_id=&quot;10182&quot;&gt;&lt;property id=&quot;20148&quot; value=&quot;5&quot;/&gt;&lt;property id=&quot;20300&quot; value=&quot;Slide 30 - &amp;quot;Safety Data Sheet Format&amp;quot;&quot;/&gt;&lt;property id=&quot;20307&quot; value=&quot;298&quot;/&gt;&lt;/object&gt;&lt;/object&gt;&lt;object type=&quot;8&quot; unique_id=&quot;10072&quot;&gt;&lt;/object&gt;&lt;/object&gt;&lt;/database&gt;"/>
  <p:tag name="SECTOMILLISECCONVERTED" val="1"/>
</p:tagLst>
</file>

<file path=ppt/theme/theme1.xml><?xml version="1.0" encoding="utf-8"?>
<a:theme xmlns:a="http://schemas.openxmlformats.org/drawingml/2006/main" name="NO TARGET">
  <a:themeElements>
    <a:clrScheme name="Custom 3">
      <a:dk1>
        <a:srgbClr val="FFFCF9"/>
      </a:dk1>
      <a:lt1>
        <a:sysClr val="window" lastClr="FFFFFF"/>
      </a:lt1>
      <a:dk2>
        <a:srgbClr val="D7D8D9"/>
      </a:dk2>
      <a:lt2>
        <a:srgbClr val="FFFFFF"/>
      </a:lt2>
      <a:accent1>
        <a:srgbClr val="E6E6E6"/>
      </a:accent1>
      <a:accent2>
        <a:srgbClr val="F9AF18"/>
      </a:accent2>
      <a:accent3>
        <a:srgbClr val="0070C0"/>
      </a:accent3>
      <a:accent4>
        <a:srgbClr val="0081BE"/>
      </a:accent4>
      <a:accent5>
        <a:srgbClr val="FAB900"/>
      </a:accent5>
      <a:accent6>
        <a:srgbClr val="E7711C"/>
      </a:accent6>
      <a:hlink>
        <a:srgbClr val="005390"/>
      </a:hlink>
      <a:folHlink>
        <a:srgbClr val="40A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64B2C8F-C7CE-4FA1-B28D-E59C84E153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3099</Words>
  <Application>Microsoft Office PowerPoint</Application>
  <PresentationFormat>On-screen Show (4:3)</PresentationFormat>
  <Paragraphs>252</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NO TARGET</vt:lpstr>
      <vt:lpstr>The Globally Harmonized System</vt:lpstr>
      <vt:lpstr>Disclaimer</vt:lpstr>
      <vt:lpstr>What is the GHS?</vt:lpstr>
      <vt:lpstr>Why OSHA Aligned with GHS</vt:lpstr>
      <vt:lpstr>Three Significant Changes</vt:lpstr>
      <vt:lpstr>Why Change?</vt:lpstr>
      <vt:lpstr>What Remains the Same?</vt:lpstr>
      <vt:lpstr>What’s Changed?</vt:lpstr>
      <vt:lpstr>December 1st, 2013</vt:lpstr>
      <vt:lpstr>Why Train Now?</vt:lpstr>
      <vt:lpstr>Future Implementation Dates</vt:lpstr>
      <vt:lpstr>New Label Elements</vt:lpstr>
      <vt:lpstr>New Label Elements</vt:lpstr>
      <vt:lpstr>New Label Elements</vt:lpstr>
      <vt:lpstr>New Label Elements</vt:lpstr>
      <vt:lpstr>New Label Elements</vt:lpstr>
      <vt:lpstr>Flame Over Circle</vt:lpstr>
      <vt:lpstr>Flame</vt:lpstr>
      <vt:lpstr>Exploding Bomb</vt:lpstr>
      <vt:lpstr>Skull and Crossbones</vt:lpstr>
      <vt:lpstr>Corrosion</vt:lpstr>
      <vt:lpstr>Gas Cylinder</vt:lpstr>
      <vt:lpstr>Health Hazard</vt:lpstr>
      <vt:lpstr>Environment</vt:lpstr>
      <vt:lpstr>Exclamation Mark</vt:lpstr>
      <vt:lpstr>Label Example</vt:lpstr>
      <vt:lpstr>Safety Data Sheets</vt:lpstr>
      <vt:lpstr>Safety Data Sheet Format</vt:lpstr>
      <vt:lpstr>Slide 29</vt:lpstr>
      <vt:lpstr>Safety Data Sheet Format</vt:lpstr>
      <vt:lpstr>Sample of SDS</vt:lpstr>
      <vt:lpstr>Dates to Remember</vt:lpstr>
      <vt:lpstr>In Summary</vt:lpstr>
      <vt:lpstr>WAXIE’s Disclaimer</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on brainstorming</dc:title>
  <dc:creator/>
  <cp:lastModifiedBy/>
  <cp:revision>1</cp:revision>
  <dcterms:modified xsi:type="dcterms:W3CDTF">2013-10-23T22:23:23Z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TC101671239990</vt:lpwstr>
  </property>
</Properties>
</file>