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2" r:id="rId4"/>
    <p:sldId id="258" r:id="rId5"/>
    <p:sldId id="257" r:id="rId6"/>
    <p:sldId id="262" r:id="rId7"/>
    <p:sldId id="268" r:id="rId8"/>
    <p:sldId id="267" r:id="rId9"/>
    <p:sldId id="265" r:id="rId10"/>
    <p:sldId id="266" r:id="rId11"/>
    <p:sldId id="269" r:id="rId12"/>
    <p:sldId id="270" r:id="rId13"/>
    <p:sldId id="263" r:id="rId14"/>
    <p:sldId id="264" r:id="rId15"/>
    <p:sldId id="271" r:id="rId16"/>
    <p:sldId id="259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8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1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8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9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0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6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D4D50-2707-4DC8-A111-E636EE972B87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31E0C-EB37-4AB6-8FB8-A50A68C0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87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ehs@whitman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leg.wa.gov/WAC/default.aspx?cite=173-3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smtClean="0"/>
              <a:t>Waste Management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Accumulating Dangerous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Identify appropriate location(s)</a:t>
            </a:r>
          </a:p>
          <a:p>
            <a:pPr lvl="1"/>
            <a:r>
              <a:rPr lang="en-US" dirty="0" smtClean="0"/>
              <a:t>Safe from damage or upset</a:t>
            </a:r>
          </a:p>
          <a:p>
            <a:pPr lvl="1"/>
            <a:r>
              <a:rPr lang="en-US" dirty="0" smtClean="0"/>
              <a:t>Doesn’t impede work</a:t>
            </a:r>
          </a:p>
          <a:p>
            <a:pPr lvl="1"/>
            <a:r>
              <a:rPr lang="en-US" dirty="0" smtClean="0"/>
              <a:t>Readily and unimpeded access</a:t>
            </a:r>
          </a:p>
          <a:p>
            <a:pPr lvl="1"/>
            <a:r>
              <a:rPr lang="en-US" dirty="0" smtClean="0"/>
              <a:t>Secure when the lab/workspace is unattended</a:t>
            </a:r>
          </a:p>
          <a:p>
            <a:r>
              <a:rPr lang="en-US" dirty="0" smtClean="0"/>
              <a:t>Waste Containers</a:t>
            </a:r>
          </a:p>
          <a:p>
            <a:pPr lvl="1"/>
            <a:r>
              <a:rPr lang="en-US" dirty="0" smtClean="0"/>
              <a:t>Impervious to intended contents</a:t>
            </a:r>
          </a:p>
          <a:p>
            <a:pPr lvl="1"/>
            <a:r>
              <a:rPr lang="en-US" dirty="0" smtClean="0"/>
              <a:t>Tight fitting cap/lid</a:t>
            </a:r>
          </a:p>
          <a:p>
            <a:pPr lvl="1"/>
            <a:r>
              <a:rPr lang="en-US" dirty="0" smtClean="0"/>
              <a:t>Undamaged</a:t>
            </a:r>
          </a:p>
          <a:p>
            <a:pPr lvl="1"/>
            <a:r>
              <a:rPr lang="en-US" dirty="0" smtClean="0"/>
              <a:t>Labeled upon first addition of waste</a:t>
            </a:r>
          </a:p>
          <a:p>
            <a:pPr lvl="1"/>
            <a:r>
              <a:rPr lang="en-US" dirty="0" smtClean="0"/>
              <a:t>Keep exterior clean</a:t>
            </a:r>
          </a:p>
          <a:p>
            <a:pPr lvl="1"/>
            <a:r>
              <a:rPr lang="en-US" dirty="0" smtClean="0"/>
              <a:t>Keep tightly capped except when actively adding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Waste compatibility and suitability</a:t>
            </a:r>
          </a:p>
          <a:p>
            <a:pPr lvl="1"/>
            <a:r>
              <a:rPr lang="en-US" dirty="0" smtClean="0"/>
              <a:t>Combine only wastes which will not react with other constituents</a:t>
            </a:r>
          </a:p>
          <a:p>
            <a:pPr lvl="1"/>
            <a:r>
              <a:rPr lang="en-US" dirty="0" smtClean="0"/>
              <a:t>Leave at least one inch of headspace in containers</a:t>
            </a:r>
          </a:p>
          <a:p>
            <a:pPr lvl="1"/>
            <a:r>
              <a:rPr lang="en-US" dirty="0" smtClean="0"/>
              <a:t>Do not place solid objects in narrow-mouth vessels</a:t>
            </a:r>
          </a:p>
          <a:p>
            <a:pPr lvl="1"/>
            <a:r>
              <a:rPr lang="en-US" dirty="0" smtClean="0"/>
              <a:t>Do not place wastes which may cause overpressure in tightly sealed containers</a:t>
            </a:r>
          </a:p>
          <a:p>
            <a:pPr lvl="1"/>
            <a:r>
              <a:rPr lang="en-US" dirty="0" smtClean="0"/>
              <a:t>Do not combine mercury bearing wastes with any other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Removing Waste From Your Work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Dangerous waste must be removed within three days once the container is filled</a:t>
            </a:r>
          </a:p>
          <a:p>
            <a:r>
              <a:rPr lang="en-US" dirty="0" smtClean="0"/>
              <a:t>Consult your departmental representative for instructions</a:t>
            </a:r>
          </a:p>
          <a:p>
            <a:r>
              <a:rPr lang="en-US" dirty="0" smtClean="0"/>
              <a:t>Contact EH&amp;S if your department does not have a designated representative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may discard the following materials in the trash*</a:t>
            </a:r>
          </a:p>
          <a:p>
            <a:pPr lvl="1"/>
            <a:r>
              <a:rPr lang="en-US" dirty="0" smtClean="0"/>
              <a:t>Sugars, agars, gums, amino acids, and inert solids such as talc, and dry resins and filter media</a:t>
            </a:r>
          </a:p>
          <a:p>
            <a:pPr lvl="1"/>
            <a:r>
              <a:rPr lang="en-US" dirty="0" smtClean="0"/>
              <a:t>Dry wipes, bench papers and mats, empty containers, unbroken glassware, pipette tips, and weighing papers and boats , dry resins and filter media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800" dirty="0" smtClean="0"/>
              <a:t>*No free flowing liquids or items contaminated with Ag, As, Ba, Cd, Cr, Hg, or Se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303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Drain Disposal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may dispose the following materials in the sink*</a:t>
            </a:r>
          </a:p>
          <a:p>
            <a:pPr lvl="1"/>
            <a:r>
              <a:rPr lang="en-US" dirty="0" smtClean="0"/>
              <a:t>Aqueous solutions containing buffers and salts (less than 10% by weight)</a:t>
            </a:r>
          </a:p>
          <a:p>
            <a:pPr lvl="1"/>
            <a:r>
              <a:rPr lang="en-US" dirty="0" smtClean="0"/>
              <a:t>Neutralized inorganic acids and bases (pH 5 – 9)</a:t>
            </a:r>
          </a:p>
          <a:p>
            <a:pPr lvl="1"/>
            <a:r>
              <a:rPr lang="en-US" dirty="0" smtClean="0"/>
              <a:t>Blood and other body fluids</a:t>
            </a:r>
          </a:p>
          <a:p>
            <a:pPr lvl="1"/>
            <a:r>
              <a:rPr lang="en-US" dirty="0" err="1" smtClean="0"/>
              <a:t>Flowable</a:t>
            </a:r>
            <a:r>
              <a:rPr lang="en-US" dirty="0" smtClean="0"/>
              <a:t> aqueous gels, nutrient broths and agars</a:t>
            </a:r>
          </a:p>
          <a:p>
            <a:pPr lvl="1"/>
            <a:r>
              <a:rPr lang="en-US" dirty="0" smtClean="0"/>
              <a:t>Spent formalin solutions</a:t>
            </a:r>
          </a:p>
          <a:p>
            <a:pPr lvl="1"/>
            <a:r>
              <a:rPr lang="en-US" dirty="0" smtClean="0"/>
              <a:t>Used neutral pH cleaning solutions and “dishwater” from glassware cleaning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*No Ag, As, Ba, Cd, Cr, Cu, Hg, Se, or Zn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Contact Environmental Health and Safety for assistance with</a:t>
            </a:r>
          </a:p>
          <a:p>
            <a:pPr marL="0" indent="0" algn="ctr">
              <a:buNone/>
            </a:pPr>
            <a:endParaRPr lang="en-US" sz="1800" dirty="0" smtClean="0"/>
          </a:p>
          <a:p>
            <a:r>
              <a:rPr lang="en-US" dirty="0" smtClean="0"/>
              <a:t>Waste collection and disposal</a:t>
            </a:r>
          </a:p>
          <a:p>
            <a:r>
              <a:rPr lang="en-US" dirty="0" smtClean="0"/>
              <a:t>Chemical and commercial product safety and environmental information</a:t>
            </a:r>
          </a:p>
          <a:p>
            <a:r>
              <a:rPr lang="en-US" dirty="0" smtClean="0"/>
              <a:t>General </a:t>
            </a:r>
            <a:r>
              <a:rPr lang="en-US" smtClean="0"/>
              <a:t>and workplace </a:t>
            </a:r>
            <a:r>
              <a:rPr lang="en-US" dirty="0" smtClean="0"/>
              <a:t>safety concerns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527-5966 or </a:t>
            </a:r>
            <a:r>
              <a:rPr lang="en-US" dirty="0" smtClean="0">
                <a:hlinkClick r:id="rId2"/>
              </a:rPr>
              <a:t>ehs@whitman.edu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media.cleveland.com/metro/photo/9551597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849" y="1676400"/>
            <a:ext cx="5722301" cy="357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819400" y="457199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The Present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663207" y="5590126"/>
            <a:ext cx="3817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Cuyahoga River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69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You decide the future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059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wastes including federally regulated “Hazardous Waste”</a:t>
            </a:r>
          </a:p>
          <a:p>
            <a:r>
              <a:rPr lang="en-US" dirty="0" smtClean="0"/>
              <a:t>Regulatory Information </a:t>
            </a:r>
            <a:r>
              <a:rPr lang="en-US" dirty="0" smtClean="0">
                <a:hlinkClick r:id="rId2"/>
              </a:rPr>
              <a:t>WAC 173-303</a:t>
            </a:r>
            <a:r>
              <a:rPr lang="en-US" dirty="0" smtClean="0"/>
              <a:t> </a:t>
            </a:r>
          </a:p>
          <a:p>
            <a:r>
              <a:rPr lang="en-US" dirty="0" smtClean="0"/>
              <a:t>Washington’s dangerous waste regulations most protective in the 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Storm drains discharge directly into local lakes, streams, and rivers</a:t>
            </a:r>
          </a:p>
          <a:p>
            <a:r>
              <a:rPr lang="en-US" dirty="0" smtClean="0"/>
              <a:t>Wastewater treatment plants are not designed to remove chemicals</a:t>
            </a:r>
          </a:p>
          <a:p>
            <a:pPr lvl="1"/>
            <a:r>
              <a:rPr lang="en-US" dirty="0" smtClean="0"/>
              <a:t>Laboratory chemicals and commercial products can pass through the treatment process and into the environment</a:t>
            </a:r>
          </a:p>
          <a:p>
            <a:pPr lvl="1"/>
            <a:r>
              <a:rPr lang="en-US" dirty="0" smtClean="0"/>
              <a:t>Certain chemicals can upset the wastewater treatment process and result in raw sewage dumping into the environment</a:t>
            </a:r>
          </a:p>
          <a:p>
            <a:r>
              <a:rPr lang="en-US" dirty="0" smtClean="0"/>
              <a:t>Landfills can leak organic liquids and heavy metals into groundwater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luejayblog.files.wordpress.com/2014/06/riverburns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678" y="2286000"/>
            <a:ext cx="6159872" cy="275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16614" y="8382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The Past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592132" y="5333999"/>
            <a:ext cx="3896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Cuyahoga River - 1969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197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1883 – First large chemical fire on the Cuyahoga River</a:t>
            </a:r>
          </a:p>
          <a:p>
            <a:r>
              <a:rPr lang="en-US" dirty="0" smtClean="0"/>
              <a:t>1948 – Federal Water Pollution Control Act</a:t>
            </a:r>
          </a:p>
          <a:p>
            <a:r>
              <a:rPr lang="en-US" dirty="0" smtClean="0"/>
              <a:t>1955 – Air Pollution Control Act</a:t>
            </a:r>
          </a:p>
          <a:p>
            <a:r>
              <a:rPr lang="en-US" dirty="0" smtClean="0"/>
              <a:t>1963 – Clean Air Act (amended </a:t>
            </a:r>
            <a:r>
              <a:rPr lang="en-US" dirty="0" smtClean="0">
                <a:solidFill>
                  <a:srgbClr val="FFC000"/>
                </a:solidFill>
              </a:rPr>
              <a:t>1990</a:t>
            </a:r>
            <a:r>
              <a:rPr lang="en-US" dirty="0" smtClean="0"/>
              <a:t>)</a:t>
            </a:r>
          </a:p>
          <a:p>
            <a:r>
              <a:rPr lang="en-US" dirty="0" smtClean="0"/>
              <a:t>1965 – Solid Waste Disposal Act</a:t>
            </a:r>
          </a:p>
          <a:p>
            <a:r>
              <a:rPr lang="en-US" dirty="0" smtClean="0"/>
              <a:t>1969 – National Environmental Policy Act enacted after a large fire on the Cuyahoga River sparks national outcry</a:t>
            </a:r>
          </a:p>
          <a:p>
            <a:r>
              <a:rPr lang="en-US" dirty="0" smtClean="0"/>
              <a:t>1970 – Environmental Protection Agency established</a:t>
            </a:r>
          </a:p>
          <a:p>
            <a:pPr lvl="1"/>
            <a:r>
              <a:rPr lang="en-US" dirty="0" smtClean="0"/>
              <a:t>Earth Day established</a:t>
            </a:r>
          </a:p>
          <a:p>
            <a:pPr lvl="1"/>
            <a:r>
              <a:rPr lang="en-US" dirty="0" smtClean="0"/>
              <a:t>Washington Department of Ecology established</a:t>
            </a:r>
          </a:p>
          <a:p>
            <a:r>
              <a:rPr lang="en-US" dirty="0" smtClean="0"/>
              <a:t>1972 – Clean Water Act</a:t>
            </a:r>
          </a:p>
          <a:p>
            <a:r>
              <a:rPr lang="en-US" dirty="0" smtClean="0"/>
              <a:t>1976 – Resource Conservation and Recovery Act</a:t>
            </a:r>
          </a:p>
          <a:p>
            <a:r>
              <a:rPr lang="en-US" dirty="0" smtClean="0"/>
              <a:t>1978 – Love Canal makes national news</a:t>
            </a:r>
          </a:p>
          <a:p>
            <a:r>
              <a:rPr lang="en-US" dirty="0" smtClean="0"/>
              <a:t>1980 – Comprehensive Environmental Response, Compensation, and Liability Act (Superfund)(Amended and reauthorized, 1986)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Dangerous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Flammable liquids, flash point &lt;60 C/140 F</a:t>
            </a:r>
          </a:p>
          <a:p>
            <a:pPr lvl="1"/>
            <a:r>
              <a:rPr lang="en-US" dirty="0" smtClean="0"/>
              <a:t>Aqueous alcohol solutions &lt;24% ABV* exempt</a:t>
            </a:r>
          </a:p>
          <a:p>
            <a:r>
              <a:rPr lang="en-US" dirty="0" smtClean="0"/>
              <a:t>Oxidizers and peroxides</a:t>
            </a:r>
          </a:p>
          <a:p>
            <a:r>
              <a:rPr lang="en-US" dirty="0" smtClean="0"/>
              <a:t>Flammable solids (e.g. metal powders) and explosives</a:t>
            </a:r>
          </a:p>
          <a:p>
            <a:r>
              <a:rPr lang="en-US" dirty="0" smtClean="0"/>
              <a:t>Halogenated organic solvents</a:t>
            </a:r>
          </a:p>
          <a:p>
            <a:r>
              <a:rPr lang="en-US" dirty="0" smtClean="0"/>
              <a:t>Corrosive liquids and solids (pH </a:t>
            </a:r>
            <a:r>
              <a:rPr lang="en-US" dirty="0"/>
              <a:t>≤</a:t>
            </a:r>
            <a:r>
              <a:rPr lang="en-US" dirty="0" smtClean="0"/>
              <a:t>2 or 12.5</a:t>
            </a:r>
            <a:r>
              <a:rPr lang="en-US" dirty="0"/>
              <a:t>≥</a:t>
            </a:r>
            <a:r>
              <a:rPr lang="en-US" dirty="0" smtClean="0"/>
              <a:t>)</a:t>
            </a:r>
          </a:p>
          <a:p>
            <a:r>
              <a:rPr lang="en-US" dirty="0" smtClean="0"/>
              <a:t>Pyrophoric and water reactive materials</a:t>
            </a:r>
          </a:p>
          <a:p>
            <a:r>
              <a:rPr lang="en-US" dirty="0" smtClean="0"/>
              <a:t>Compressed gasses (all)</a:t>
            </a:r>
          </a:p>
          <a:p>
            <a:r>
              <a:rPr lang="en-US" dirty="0" smtClean="0"/>
              <a:t>Heavy metals (Ag, As, Cd, Cr, Hg, </a:t>
            </a:r>
            <a:r>
              <a:rPr lang="en-US" dirty="0" err="1" smtClean="0"/>
              <a:t>Pb</a:t>
            </a:r>
            <a:r>
              <a:rPr lang="en-US" dirty="0" smtClean="0"/>
              <a:t>, Se)</a:t>
            </a:r>
          </a:p>
          <a:p>
            <a:r>
              <a:rPr lang="en-US" dirty="0" smtClean="0"/>
              <a:t>Toxicity</a:t>
            </a:r>
          </a:p>
          <a:p>
            <a:pPr lvl="1"/>
            <a:r>
              <a:rPr lang="en-US" dirty="0" smtClean="0"/>
              <a:t>Oral rat LD:50 &lt;5,000 mg/kg</a:t>
            </a:r>
          </a:p>
          <a:p>
            <a:pPr lvl="1"/>
            <a:r>
              <a:rPr lang="en-US" dirty="0" smtClean="0"/>
              <a:t>Fish LC:50 &lt; 10 mg/L</a:t>
            </a:r>
          </a:p>
          <a:p>
            <a:pPr lvl="1"/>
            <a:r>
              <a:rPr lang="en-US" dirty="0" smtClean="0"/>
              <a:t>Inhalation rat LC:50 &lt;200 mg/L</a:t>
            </a:r>
          </a:p>
          <a:p>
            <a:pPr lvl="1"/>
            <a:r>
              <a:rPr lang="en-US" dirty="0" smtClean="0"/>
              <a:t>Dermal rabbit LD:50 &lt;20,000 mg/kg </a:t>
            </a:r>
          </a:p>
          <a:p>
            <a:pPr lvl="1"/>
            <a:r>
              <a:rPr lang="en-US" dirty="0" smtClean="0"/>
              <a:t>Any substance at or above the concentration listed at WAC 173-303-090(8)(c) </a:t>
            </a:r>
          </a:p>
          <a:p>
            <a:pPr marL="457200" lvl="1" indent="0">
              <a:buNone/>
            </a:pPr>
            <a:endParaRPr lang="en-US" sz="1900" dirty="0" smtClean="0"/>
          </a:p>
          <a:p>
            <a:pPr marL="457200" lvl="1" indent="0">
              <a:buNone/>
            </a:pPr>
            <a:r>
              <a:rPr lang="en-US" sz="1900" dirty="0" smtClean="0"/>
              <a:t>*ABV = Alcohol by volume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Products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Antiseptics and disinfectants</a:t>
            </a:r>
          </a:p>
          <a:p>
            <a:r>
              <a:rPr lang="en-US" dirty="0" smtClean="0"/>
              <a:t>Herbicides, fungicides, </a:t>
            </a:r>
            <a:r>
              <a:rPr lang="en-US" dirty="0" err="1" smtClean="0"/>
              <a:t>nematicides</a:t>
            </a:r>
            <a:r>
              <a:rPr lang="en-US" dirty="0" smtClean="0"/>
              <a:t>, rodenticides and insecticides</a:t>
            </a:r>
          </a:p>
          <a:p>
            <a:r>
              <a:rPr lang="en-US" dirty="0" smtClean="0"/>
              <a:t>Dyes, pigments, glazes, inks, thinners, and paints</a:t>
            </a:r>
          </a:p>
          <a:p>
            <a:r>
              <a:rPr lang="en-US" dirty="0" smtClean="0"/>
              <a:t>Etching solutions</a:t>
            </a:r>
            <a:endParaRPr lang="en-US" dirty="0"/>
          </a:p>
          <a:p>
            <a:r>
              <a:rPr lang="en-US" dirty="0" smtClean="0"/>
              <a:t>Commercial cleaners and metal polishing compounds</a:t>
            </a:r>
          </a:p>
          <a:p>
            <a:r>
              <a:rPr lang="en-US" dirty="0" smtClean="0"/>
              <a:t>Pyrotechnics, including road flares</a:t>
            </a:r>
          </a:p>
          <a:p>
            <a:r>
              <a:rPr lang="en-US" dirty="0" smtClean="0"/>
              <a:t>Drain and oven cleaners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and Special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Used oil and antifreeze</a:t>
            </a:r>
          </a:p>
          <a:p>
            <a:r>
              <a:rPr lang="en-US" dirty="0" smtClean="0"/>
              <a:t>Paint, varnish, and paint related materials (e.g. paint thinner and stripper)</a:t>
            </a:r>
          </a:p>
          <a:p>
            <a:r>
              <a:rPr lang="en-US" dirty="0" smtClean="0"/>
              <a:t>Adhesives</a:t>
            </a:r>
          </a:p>
          <a:p>
            <a:r>
              <a:rPr lang="en-US" dirty="0" smtClean="0"/>
              <a:t>Spent batteries</a:t>
            </a:r>
          </a:p>
          <a:p>
            <a:r>
              <a:rPr lang="en-US" dirty="0" smtClean="0"/>
              <a:t>Spent fluorescent, UV, and metal halide lamps</a:t>
            </a:r>
          </a:p>
          <a:p>
            <a:r>
              <a:rPr lang="en-US" dirty="0" smtClean="0"/>
              <a:t>Mercury containing instruments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Contact EH&amp;S for assistance with these items. Never discard them in the trash or drain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Wastes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BSL-1/2/3 organisms – Deactivate or sterilize before discarding</a:t>
            </a:r>
          </a:p>
          <a:p>
            <a:r>
              <a:rPr lang="en-US" dirty="0" smtClean="0"/>
              <a:t>Broken glass and sharps – Dispose in appropriate containers</a:t>
            </a:r>
          </a:p>
          <a:p>
            <a:r>
              <a:rPr lang="en-US" dirty="0" smtClean="0"/>
              <a:t>Human body fluids, body fluid contaminated items, and tissues</a:t>
            </a:r>
          </a:p>
          <a:p>
            <a:r>
              <a:rPr lang="en-US" dirty="0" smtClean="0"/>
              <a:t>Animal carcasses and tissue – Consult EH&amp;S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8D8D8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5808</TotalTime>
  <Words>815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Waste Management Information</vt:lpstr>
      <vt:lpstr>Dangerous Waste</vt:lpstr>
      <vt:lpstr>Why Does It Matter</vt:lpstr>
      <vt:lpstr>PowerPoint Presentation</vt:lpstr>
      <vt:lpstr>Timeline</vt:lpstr>
      <vt:lpstr>Identifying Dangerous Waste</vt:lpstr>
      <vt:lpstr>Products of Concern</vt:lpstr>
      <vt:lpstr>Recycling and Special Wastes</vt:lpstr>
      <vt:lpstr>Other Wastes of Concern</vt:lpstr>
      <vt:lpstr>Accumulating Dangerous Waste</vt:lpstr>
      <vt:lpstr>PowerPoint Presentation</vt:lpstr>
      <vt:lpstr>Removing Waste From Your Work Area</vt:lpstr>
      <vt:lpstr>Trash</vt:lpstr>
      <vt:lpstr>Drain Disposal</vt:lpstr>
      <vt:lpstr>Support</vt:lpstr>
      <vt:lpstr>PowerPoint Presentation</vt:lpstr>
      <vt:lpstr>You decide the future</vt:lpstr>
    </vt:vector>
  </TitlesOfParts>
  <Company>Whitman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Frederick Miller</dc:creator>
  <cp:lastModifiedBy>Frederick Miller</cp:lastModifiedBy>
  <cp:revision>55</cp:revision>
  <dcterms:created xsi:type="dcterms:W3CDTF">2016-02-25T17:57:59Z</dcterms:created>
  <dcterms:modified xsi:type="dcterms:W3CDTF">2016-02-29T22:31:51Z</dcterms:modified>
</cp:coreProperties>
</file>