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verage" panose="020B0604020202020204" charset="0"/>
      <p:regular r:id="rId11"/>
    </p:embeddedFont>
    <p:embeddedFont>
      <p:font typeface="Calibri" panose="020F0502020204030204" pitchFamily="34" charset="0"/>
      <p:regular r:id="rId12"/>
      <p:bold r:id="rId13"/>
      <p:italic r:id="rId14"/>
      <p:boldItalic r:id="rId15"/>
    </p:embeddedFont>
    <p:embeddedFont>
      <p:font typeface="Comic Sans MS" panose="030F0702030302020204" pitchFamily="66" charset="0"/>
      <p:regular r:id="rId16"/>
      <p:bold r:id="rId17"/>
      <p:italic r:id="rId18"/>
      <p:boldItalic r:id="rId19"/>
    </p:embeddedFont>
    <p:embeddedFont>
      <p:font typeface="Impact" panose="020B0806030902050204" pitchFamily="34" charset="0"/>
      <p:regular r:id="rId20"/>
    </p:embeddedFont>
    <p:embeddedFont>
      <p:font typeface="Merriweather" panose="020B060402020202020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15784e22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15784e22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15784e22a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15784e22a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15784e22a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15784e22a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15784e22a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15784e22a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15784e22a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15784e22a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15784e22a_1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15784e22a_1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5784e22a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15784e22a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dc.gov/" TargetMode="External"/><Relationship Id="rId4" Type="http://schemas.openxmlformats.org/officeDocument/2006/relationships/hyperlink" Target="https://www.who.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s://www.cdc.gov/" TargetMode="External"/><Relationship Id="rId4" Type="http://schemas.openxmlformats.org/officeDocument/2006/relationships/hyperlink" Target="https://www.who.i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1040289" y="1310263"/>
            <a:ext cx="5505900" cy="108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dirty="0">
                <a:latin typeface="Calibri" panose="020F0502020204030204" pitchFamily="34" charset="0"/>
                <a:ea typeface="Impact"/>
                <a:cs typeface="Calibri" panose="020F0502020204030204" pitchFamily="34" charset="0"/>
                <a:sym typeface="Impact"/>
              </a:rPr>
              <a:t> CORONAVIRUS </a:t>
            </a:r>
            <a:endParaRPr sz="6000" b="1" dirty="0">
              <a:latin typeface="Calibri" panose="020F0502020204030204" pitchFamily="34" charset="0"/>
              <a:ea typeface="Impact"/>
              <a:cs typeface="Calibri" panose="020F0502020204030204" pitchFamily="34" charset="0"/>
              <a:sym typeface="Impact"/>
            </a:endParaRPr>
          </a:p>
        </p:txBody>
      </p:sp>
      <p:sp>
        <p:nvSpPr>
          <p:cNvPr id="65" name="Google Shape;65;p13"/>
          <p:cNvSpPr txBox="1">
            <a:spLocks noGrp="1"/>
          </p:cNvSpPr>
          <p:nvPr>
            <p:ph type="subTitle" idx="1"/>
          </p:nvPr>
        </p:nvSpPr>
        <p:spPr>
          <a:xfrm rot="-1027855">
            <a:off x="1341782" y="2875995"/>
            <a:ext cx="8520624" cy="7922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bg1"/>
                </a:solidFill>
                <a:latin typeface="Calibri" panose="020F0502020204030204" pitchFamily="34" charset="0"/>
                <a:ea typeface="Impact"/>
                <a:cs typeface="Calibri" panose="020F0502020204030204" pitchFamily="34" charset="0"/>
                <a:sym typeface="Impact"/>
              </a:rPr>
              <a:t>Tips on </a:t>
            </a:r>
            <a:r>
              <a:rPr lang="en-US" sz="3600" b="1" dirty="0">
                <a:solidFill>
                  <a:schemeClr val="bg1"/>
                </a:solidFill>
                <a:latin typeface="Calibri" panose="020F0502020204030204" pitchFamily="34" charset="0"/>
                <a:ea typeface="Impact"/>
                <a:cs typeface="Calibri" panose="020F0502020204030204" pitchFamily="34" charset="0"/>
                <a:sym typeface="Impact"/>
              </a:rPr>
              <a:t>M</a:t>
            </a:r>
            <a:r>
              <a:rPr lang="en" sz="3600" b="1" dirty="0">
                <a:solidFill>
                  <a:schemeClr val="bg1"/>
                </a:solidFill>
                <a:latin typeface="Calibri" panose="020F0502020204030204" pitchFamily="34" charset="0"/>
                <a:ea typeface="Impact"/>
                <a:cs typeface="Calibri" panose="020F0502020204030204" pitchFamily="34" charset="0"/>
                <a:sym typeface="Impact"/>
              </a:rPr>
              <a:t>anaging Stress and Anxiety </a:t>
            </a:r>
            <a:endParaRPr sz="3600" b="1" dirty="0">
              <a:solidFill>
                <a:schemeClr val="bg1"/>
              </a:solidFill>
              <a:latin typeface="Calibri" panose="020F0502020204030204" pitchFamily="34" charset="0"/>
              <a:ea typeface="Impact"/>
              <a:cs typeface="Calibri" panose="020F0502020204030204" pitchFamily="34" charset="0"/>
              <a:sym typeface="Impact"/>
            </a:endParaRPr>
          </a:p>
        </p:txBody>
      </p:sp>
      <p:pic>
        <p:nvPicPr>
          <p:cNvPr id="66" name="Google Shape;66;p13"/>
          <p:cNvPicPr preferRelativeResize="0"/>
          <p:nvPr/>
        </p:nvPicPr>
        <p:blipFill>
          <a:blip r:embed="rId3">
            <a:alphaModFix/>
          </a:blip>
          <a:stretch>
            <a:fillRect/>
          </a:stretch>
        </p:blipFill>
        <p:spPr>
          <a:xfrm>
            <a:off x="102438" y="62488"/>
            <a:ext cx="4943475" cy="124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239154" y="146037"/>
            <a:ext cx="3706500" cy="34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Calibri" panose="020F0502020204030204" pitchFamily="34" charset="0"/>
                <a:ea typeface="Average"/>
                <a:cs typeface="Calibri" panose="020F0502020204030204" pitchFamily="34" charset="0"/>
                <a:sym typeface="Average"/>
              </a:rPr>
              <a:t>Tips for </a:t>
            </a:r>
            <a:r>
              <a:rPr lang="en-US" sz="4800" b="1" dirty="0">
                <a:latin typeface="Calibri" panose="020F0502020204030204" pitchFamily="34" charset="0"/>
                <a:ea typeface="Average"/>
                <a:cs typeface="Calibri" panose="020F0502020204030204" pitchFamily="34" charset="0"/>
                <a:sym typeface="Average"/>
              </a:rPr>
              <a:t>M</a:t>
            </a:r>
            <a:r>
              <a:rPr lang="en" sz="4800" b="1" dirty="0">
                <a:latin typeface="Calibri" panose="020F0502020204030204" pitchFamily="34" charset="0"/>
                <a:ea typeface="Average"/>
                <a:cs typeface="Calibri" panose="020F0502020204030204" pitchFamily="34" charset="0"/>
                <a:sym typeface="Average"/>
              </a:rPr>
              <a:t>anaging  Coronavirus</a:t>
            </a:r>
            <a:endParaRPr sz="4800" b="1" dirty="0">
              <a:latin typeface="Calibri" panose="020F0502020204030204" pitchFamily="34" charset="0"/>
              <a:ea typeface="Average"/>
              <a:cs typeface="Calibri" panose="020F0502020204030204" pitchFamily="34" charset="0"/>
              <a:sym typeface="Average"/>
            </a:endParaRPr>
          </a:p>
          <a:p>
            <a:pPr marL="0" lvl="0" indent="0" algn="l" rtl="0">
              <a:spcBef>
                <a:spcPts val="0"/>
              </a:spcBef>
              <a:spcAft>
                <a:spcPts val="0"/>
              </a:spcAft>
              <a:buNone/>
            </a:pPr>
            <a:r>
              <a:rPr lang="en" sz="4800" b="1" dirty="0">
                <a:latin typeface="Calibri" panose="020F0502020204030204" pitchFamily="34" charset="0"/>
                <a:ea typeface="Average"/>
                <a:cs typeface="Calibri" panose="020F0502020204030204" pitchFamily="34" charset="0"/>
                <a:sym typeface="Average"/>
              </a:rPr>
              <a:t>Stress  </a:t>
            </a:r>
            <a:r>
              <a:rPr lang="en" b="1" dirty="0">
                <a:latin typeface="Calibri" panose="020F0502020204030204" pitchFamily="34" charset="0"/>
                <a:cs typeface="Calibri" panose="020F0502020204030204" pitchFamily="34" charset="0"/>
              </a:rPr>
              <a:t> </a:t>
            </a:r>
            <a:endParaRPr b="1" dirty="0">
              <a:latin typeface="Calibri" panose="020F0502020204030204" pitchFamily="34" charset="0"/>
              <a:cs typeface="Calibri" panose="020F0502020204030204" pitchFamily="34" charset="0"/>
            </a:endParaRPr>
          </a:p>
        </p:txBody>
      </p:sp>
      <p:sp>
        <p:nvSpPr>
          <p:cNvPr id="72" name="Google Shape;72;p14"/>
          <p:cNvSpPr txBox="1">
            <a:spLocks noGrp="1"/>
          </p:cNvSpPr>
          <p:nvPr>
            <p:ph type="body" idx="1"/>
          </p:nvPr>
        </p:nvSpPr>
        <p:spPr>
          <a:xfrm>
            <a:off x="4644675" y="500924"/>
            <a:ext cx="4166400" cy="312337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dirty="0">
                <a:solidFill>
                  <a:srgbClr val="304866"/>
                </a:solidFill>
                <a:latin typeface="Calibri" panose="020F0502020204030204" pitchFamily="34" charset="0"/>
                <a:ea typeface="Average"/>
                <a:cs typeface="Calibri" panose="020F0502020204030204" pitchFamily="34" charset="0"/>
                <a:sym typeface="Average"/>
              </a:rPr>
              <a:t>News and social media reports on Coronavirus have exploded with information.</a:t>
            </a:r>
            <a:endParaRPr sz="2400" b="1" dirty="0">
              <a:solidFill>
                <a:srgbClr val="304866"/>
              </a:solidFill>
              <a:latin typeface="Calibri" panose="020F0502020204030204" pitchFamily="34" charset="0"/>
              <a:ea typeface="Average"/>
              <a:cs typeface="Calibri" panose="020F0502020204030204" pitchFamily="34" charset="0"/>
              <a:sym typeface="Average"/>
            </a:endParaRPr>
          </a:p>
          <a:p>
            <a:pPr marL="0" lvl="0" indent="0" algn="l" rtl="0">
              <a:lnSpc>
                <a:spcPct val="100000"/>
              </a:lnSpc>
              <a:spcBef>
                <a:spcPts val="0"/>
              </a:spcBef>
              <a:spcAft>
                <a:spcPts val="0"/>
              </a:spcAft>
              <a:buNone/>
            </a:pPr>
            <a:endParaRPr sz="2400" dirty="0">
              <a:solidFill>
                <a:srgbClr val="304866"/>
              </a:solidFill>
              <a:latin typeface="Calibri" panose="020F0502020204030204" pitchFamily="34" charset="0"/>
              <a:ea typeface="Average"/>
              <a:cs typeface="Calibri" panose="020F0502020204030204" pitchFamily="34" charset="0"/>
              <a:sym typeface="Average"/>
            </a:endParaRPr>
          </a:p>
          <a:p>
            <a:pPr marL="0" lvl="0" indent="0" algn="l" rtl="0">
              <a:spcBef>
                <a:spcPts val="0"/>
              </a:spcBef>
              <a:spcAft>
                <a:spcPts val="0"/>
              </a:spcAft>
              <a:buNone/>
            </a:pPr>
            <a:r>
              <a:rPr lang="en" sz="2000" dirty="0">
                <a:solidFill>
                  <a:srgbClr val="304866"/>
                </a:solidFill>
                <a:latin typeface="Calibri" panose="020F0502020204030204" pitchFamily="34" charset="0"/>
                <a:ea typeface="Average"/>
                <a:cs typeface="Calibri" panose="020F0502020204030204" pitchFamily="34" charset="0"/>
                <a:sym typeface="Average"/>
              </a:rPr>
              <a:t>Here are some helpful ideas for clearing your mind, staying calm and in control over all the excitement. </a:t>
            </a:r>
            <a:r>
              <a:rPr lang="en" sz="2000" dirty="0">
                <a:solidFill>
                  <a:srgbClr val="304866"/>
                </a:solidFill>
                <a:latin typeface="Calibri" panose="020F0502020204030204" pitchFamily="34" charset="0"/>
                <a:ea typeface="Comic Sans MS"/>
                <a:cs typeface="Calibri" panose="020F0502020204030204" pitchFamily="34" charset="0"/>
                <a:sym typeface="Comic Sans MS"/>
              </a:rPr>
              <a:t> </a:t>
            </a:r>
            <a:endParaRPr sz="2000" dirty="0">
              <a:solidFill>
                <a:srgbClr val="304866"/>
              </a:solidFill>
              <a:latin typeface="Calibri" panose="020F0502020204030204" pitchFamily="34" charset="0"/>
              <a:ea typeface="Comic Sans MS"/>
              <a:cs typeface="Calibri" panose="020F0502020204030204" pitchFamily="34" charset="0"/>
              <a:sym typeface="Comic Sans MS"/>
            </a:endParaRPr>
          </a:p>
          <a:p>
            <a:pPr marL="0" lvl="0" indent="0" algn="l" rtl="0">
              <a:spcBef>
                <a:spcPts val="0"/>
              </a:spcBef>
              <a:spcAft>
                <a:spcPts val="1600"/>
              </a:spcAft>
              <a:buNone/>
            </a:pPr>
            <a:endParaRPr sz="2400" dirty="0">
              <a:latin typeface="Comic Sans MS"/>
              <a:ea typeface="Comic Sans MS"/>
              <a:cs typeface="Comic Sans MS"/>
              <a:sym typeface="Comic Sans MS"/>
            </a:endParaRPr>
          </a:p>
        </p:txBody>
      </p:sp>
      <p:pic>
        <p:nvPicPr>
          <p:cNvPr id="73" name="Google Shape;73;p14"/>
          <p:cNvPicPr preferRelativeResize="0"/>
          <p:nvPr/>
        </p:nvPicPr>
        <p:blipFill>
          <a:blip r:embed="rId3">
            <a:alphaModFix/>
          </a:blip>
          <a:stretch>
            <a:fillRect/>
          </a:stretch>
        </p:blipFill>
        <p:spPr>
          <a:xfrm>
            <a:off x="6992428" y="3437267"/>
            <a:ext cx="2151572" cy="1646724"/>
          </a:xfrm>
          <a:prstGeom prst="rect">
            <a:avLst/>
          </a:prstGeom>
          <a:noFill/>
          <a:ln>
            <a:noFill/>
          </a:ln>
        </p:spPr>
      </p:pic>
      <p:pic>
        <p:nvPicPr>
          <p:cNvPr id="74" name="Google Shape;74;p14"/>
          <p:cNvPicPr preferRelativeResize="0"/>
          <p:nvPr/>
        </p:nvPicPr>
        <p:blipFill>
          <a:blip r:embed="rId4">
            <a:alphaModFix/>
          </a:blip>
          <a:stretch>
            <a:fillRect/>
          </a:stretch>
        </p:blipFill>
        <p:spPr>
          <a:xfrm>
            <a:off x="0" y="4177554"/>
            <a:ext cx="4542224" cy="9659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04514" y="253409"/>
            <a:ext cx="3730500" cy="3491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Understanding</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Anxiety and Stress</a:t>
            </a:r>
            <a:endParaRPr b="1" dirty="0">
              <a:latin typeface="Calibri" panose="020F0502020204030204" pitchFamily="34" charset="0"/>
              <a:cs typeface="Calibri" panose="020F0502020204030204" pitchFamily="34" charset="0"/>
            </a:endParaRPr>
          </a:p>
          <a:p>
            <a:pPr marL="0" lvl="0" indent="0" algn="l" rtl="0">
              <a:lnSpc>
                <a:spcPct val="120000"/>
              </a:lnSpc>
              <a:spcBef>
                <a:spcPts val="1000"/>
              </a:spcBef>
              <a:spcAft>
                <a:spcPts val="0"/>
              </a:spcAft>
              <a:buNone/>
            </a:pPr>
            <a:r>
              <a:rPr lang="en" sz="1600" b="1" dirty="0">
                <a:solidFill>
                  <a:schemeClr val="bg1"/>
                </a:solidFill>
                <a:latin typeface="Calibri" panose="020F0502020204030204" pitchFamily="34" charset="0"/>
                <a:ea typeface="Arial"/>
                <a:cs typeface="Calibri" panose="020F0502020204030204" pitchFamily="34" charset="0"/>
                <a:sym typeface="Arial"/>
              </a:rPr>
              <a:t>Anxiety: </a:t>
            </a:r>
            <a:r>
              <a:rPr lang="en" sz="1600" i="1" dirty="0">
                <a:solidFill>
                  <a:schemeClr val="bg1"/>
                </a:solidFill>
                <a:latin typeface="Calibri" panose="020F0502020204030204" pitchFamily="34" charset="0"/>
                <a:ea typeface="Arial"/>
                <a:cs typeface="Calibri" panose="020F0502020204030204" pitchFamily="34" charset="0"/>
                <a:sym typeface="Arial"/>
              </a:rPr>
              <a:t>a feeling of worry, nervousness, or unease, typically about an imminent event or something with an uncertain outcome.</a:t>
            </a:r>
            <a:endParaRPr sz="1600" i="1" dirty="0">
              <a:solidFill>
                <a:schemeClr val="bg1"/>
              </a:solidFill>
              <a:latin typeface="Calibri" panose="020F0502020204030204" pitchFamily="34" charset="0"/>
              <a:ea typeface="Arial"/>
              <a:cs typeface="Calibri" panose="020F0502020204030204" pitchFamily="34" charset="0"/>
              <a:sym typeface="Arial"/>
            </a:endParaRPr>
          </a:p>
          <a:p>
            <a:pPr marL="0" lvl="0" indent="0" algn="l" rtl="0">
              <a:lnSpc>
                <a:spcPct val="120000"/>
              </a:lnSpc>
              <a:spcBef>
                <a:spcPts val="1000"/>
              </a:spcBef>
              <a:spcAft>
                <a:spcPts val="0"/>
              </a:spcAft>
              <a:buNone/>
            </a:pPr>
            <a:r>
              <a:rPr lang="en" sz="1600" b="1" dirty="0">
                <a:solidFill>
                  <a:schemeClr val="bg1"/>
                </a:solidFill>
                <a:latin typeface="Calibri" panose="020F0502020204030204" pitchFamily="34" charset="0"/>
                <a:ea typeface="Arial"/>
                <a:cs typeface="Calibri" panose="020F0502020204030204" pitchFamily="34" charset="0"/>
                <a:sym typeface="Arial"/>
              </a:rPr>
              <a:t>Stress: </a:t>
            </a:r>
            <a:r>
              <a:rPr lang="en" sz="1600" i="1" dirty="0">
                <a:solidFill>
                  <a:schemeClr val="bg1"/>
                </a:solidFill>
                <a:latin typeface="Calibri" panose="020F0502020204030204" pitchFamily="34" charset="0"/>
                <a:ea typeface="Arial"/>
                <a:cs typeface="Calibri" panose="020F0502020204030204" pitchFamily="34" charset="0"/>
                <a:sym typeface="Arial"/>
              </a:rPr>
              <a:t>a state of mental or emotional strain or tension resulting from adverse or very demanding circumstances. </a:t>
            </a:r>
            <a:endParaRPr sz="1600" i="1" dirty="0">
              <a:solidFill>
                <a:schemeClr val="bg1"/>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dirty="0"/>
          </a:p>
        </p:txBody>
      </p:sp>
      <p:pic>
        <p:nvPicPr>
          <p:cNvPr id="81" name="Google Shape;81;p15"/>
          <p:cNvPicPr preferRelativeResize="0"/>
          <p:nvPr/>
        </p:nvPicPr>
        <p:blipFill>
          <a:blip r:embed="rId3">
            <a:alphaModFix/>
          </a:blip>
          <a:stretch>
            <a:fillRect/>
          </a:stretch>
        </p:blipFill>
        <p:spPr>
          <a:xfrm>
            <a:off x="12" y="4186518"/>
            <a:ext cx="4542224" cy="956976"/>
          </a:xfrm>
          <a:prstGeom prst="rect">
            <a:avLst/>
          </a:prstGeom>
          <a:noFill/>
          <a:ln>
            <a:noFill/>
          </a:ln>
        </p:spPr>
      </p:pic>
      <p:pic>
        <p:nvPicPr>
          <p:cNvPr id="82" name="Google Shape;82;p15"/>
          <p:cNvPicPr preferRelativeResize="0"/>
          <p:nvPr/>
        </p:nvPicPr>
        <p:blipFill>
          <a:blip r:embed="rId4">
            <a:alphaModFix/>
          </a:blip>
          <a:stretch>
            <a:fillRect/>
          </a:stretch>
        </p:blipFill>
        <p:spPr>
          <a:xfrm>
            <a:off x="4674666" y="659219"/>
            <a:ext cx="4093754" cy="34281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55862" y="203201"/>
            <a:ext cx="4179163" cy="3764671"/>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b="1" dirty="0">
                <a:solidFill>
                  <a:srgbClr val="FFFFFF"/>
                </a:solidFill>
                <a:latin typeface="Calibri" panose="020F0502020204030204" pitchFamily="34" charset="0"/>
                <a:ea typeface="Average"/>
                <a:cs typeface="Calibri" panose="020F0502020204030204" pitchFamily="34" charset="0"/>
                <a:sym typeface="Average"/>
              </a:rPr>
              <a:t>Questions</a:t>
            </a:r>
            <a:endParaRPr b="1" dirty="0">
              <a:solidFill>
                <a:srgbClr val="FFFFFF"/>
              </a:solidFill>
              <a:latin typeface="Calibri" panose="020F0502020204030204" pitchFamily="34" charset="0"/>
              <a:ea typeface="Average"/>
              <a:cs typeface="Calibri" panose="020F0502020204030204" pitchFamily="34" charset="0"/>
              <a:sym typeface="Average"/>
            </a:endParaRPr>
          </a:p>
          <a:p>
            <a:pPr marL="457200" lvl="0" indent="-381000" algn="l" rtl="0">
              <a:lnSpc>
                <a:spcPct val="115000"/>
              </a:lnSpc>
              <a:spcBef>
                <a:spcPts val="1600"/>
              </a:spcBef>
              <a:spcAft>
                <a:spcPts val="0"/>
              </a:spcAft>
              <a:buClr>
                <a:srgbClr val="FFFFFF"/>
              </a:buClr>
              <a:buSzPts val="2400"/>
              <a:buFont typeface="Average"/>
              <a:buAutoNum type="arabicPeriod"/>
            </a:pPr>
            <a:r>
              <a:rPr lang="en" sz="2400" dirty="0">
                <a:solidFill>
                  <a:srgbClr val="FFFFFF"/>
                </a:solidFill>
                <a:latin typeface="Calibri" panose="020F0502020204030204" pitchFamily="34" charset="0"/>
                <a:ea typeface="Average"/>
                <a:cs typeface="Calibri" panose="020F0502020204030204" pitchFamily="34" charset="0"/>
                <a:sym typeface="Average"/>
              </a:rPr>
              <a:t>What is Coronavirus? </a:t>
            </a:r>
            <a:endParaRPr sz="2400" dirty="0">
              <a:solidFill>
                <a:srgbClr val="FFFFFF"/>
              </a:solidFill>
              <a:latin typeface="Calibri" panose="020F0502020204030204" pitchFamily="34" charset="0"/>
              <a:ea typeface="Average"/>
              <a:cs typeface="Calibri" panose="020F0502020204030204" pitchFamily="34" charset="0"/>
              <a:sym typeface="Average"/>
            </a:endParaRPr>
          </a:p>
          <a:p>
            <a:pPr marL="457200" lvl="0" indent="-381000" algn="l" rtl="0">
              <a:lnSpc>
                <a:spcPct val="115000"/>
              </a:lnSpc>
              <a:spcBef>
                <a:spcPts val="0"/>
              </a:spcBef>
              <a:spcAft>
                <a:spcPts val="0"/>
              </a:spcAft>
              <a:buClr>
                <a:srgbClr val="FFFFFF"/>
              </a:buClr>
              <a:buSzPts val="2400"/>
              <a:buFont typeface="Average"/>
              <a:buAutoNum type="arabicPeriod"/>
            </a:pPr>
            <a:r>
              <a:rPr lang="en" sz="2400" dirty="0">
                <a:solidFill>
                  <a:srgbClr val="FFFFFF"/>
                </a:solidFill>
                <a:latin typeface="Calibri" panose="020F0502020204030204" pitchFamily="34" charset="0"/>
                <a:ea typeface="Average"/>
                <a:cs typeface="Calibri" panose="020F0502020204030204" pitchFamily="34" charset="0"/>
                <a:sym typeface="Average"/>
              </a:rPr>
              <a:t>How is it spread? </a:t>
            </a:r>
            <a:endParaRPr sz="2400" dirty="0">
              <a:solidFill>
                <a:srgbClr val="FFFFFF"/>
              </a:solidFill>
              <a:latin typeface="Calibri" panose="020F0502020204030204" pitchFamily="34" charset="0"/>
              <a:ea typeface="Average"/>
              <a:cs typeface="Calibri" panose="020F0502020204030204" pitchFamily="34" charset="0"/>
              <a:sym typeface="Average"/>
            </a:endParaRPr>
          </a:p>
          <a:p>
            <a:pPr marL="457200" lvl="0" indent="-381000" algn="l" rtl="0">
              <a:lnSpc>
                <a:spcPct val="115000"/>
              </a:lnSpc>
              <a:spcBef>
                <a:spcPts val="0"/>
              </a:spcBef>
              <a:spcAft>
                <a:spcPts val="0"/>
              </a:spcAft>
              <a:buClr>
                <a:srgbClr val="FFFFFF"/>
              </a:buClr>
              <a:buSzPts val="2400"/>
              <a:buFont typeface="Average"/>
              <a:buAutoNum type="arabicPeriod"/>
            </a:pPr>
            <a:r>
              <a:rPr lang="en" sz="2400" dirty="0">
                <a:solidFill>
                  <a:srgbClr val="FFFFFF"/>
                </a:solidFill>
                <a:latin typeface="Calibri" panose="020F0502020204030204" pitchFamily="34" charset="0"/>
                <a:ea typeface="Average"/>
                <a:cs typeface="Calibri" panose="020F0502020204030204" pitchFamily="34" charset="0"/>
                <a:sym typeface="Average"/>
              </a:rPr>
              <a:t>What are the symptoms? </a:t>
            </a:r>
            <a:endParaRPr sz="2400" dirty="0">
              <a:solidFill>
                <a:srgbClr val="FFFFFF"/>
              </a:solidFill>
              <a:latin typeface="Calibri" panose="020F0502020204030204" pitchFamily="34" charset="0"/>
              <a:ea typeface="Average"/>
              <a:cs typeface="Calibri" panose="020F0502020204030204" pitchFamily="34" charset="0"/>
              <a:sym typeface="Average"/>
            </a:endParaRPr>
          </a:p>
          <a:p>
            <a:pPr marL="457200" lvl="0" indent="-381000" algn="l" rtl="0">
              <a:lnSpc>
                <a:spcPct val="115000"/>
              </a:lnSpc>
              <a:spcBef>
                <a:spcPts val="0"/>
              </a:spcBef>
              <a:spcAft>
                <a:spcPts val="0"/>
              </a:spcAft>
              <a:buClr>
                <a:srgbClr val="FFFFFF"/>
              </a:buClr>
              <a:buSzPts val="2400"/>
              <a:buFont typeface="Average"/>
              <a:buAutoNum type="arabicPeriod"/>
            </a:pPr>
            <a:r>
              <a:rPr lang="en" sz="2400" dirty="0">
                <a:solidFill>
                  <a:srgbClr val="FFFFFF"/>
                </a:solidFill>
                <a:latin typeface="Calibri" panose="020F0502020204030204" pitchFamily="34" charset="0"/>
                <a:ea typeface="Average"/>
                <a:cs typeface="Calibri" panose="020F0502020204030204" pitchFamily="34" charset="0"/>
                <a:sym typeface="Average"/>
              </a:rPr>
              <a:t>How can I protect </a:t>
            </a:r>
            <a:endParaRPr sz="1800" dirty="0">
              <a:solidFill>
                <a:srgbClr val="4A86E8"/>
              </a:solidFill>
              <a:highlight>
                <a:srgbClr val="FFFFFF"/>
              </a:highlight>
              <a:latin typeface="Calibri" panose="020F0502020204030204" pitchFamily="34" charset="0"/>
              <a:ea typeface="Average"/>
              <a:cs typeface="Calibri" panose="020F0502020204030204" pitchFamily="34" charset="0"/>
              <a:sym typeface="Average"/>
            </a:endParaRPr>
          </a:p>
          <a:p>
            <a:pPr marL="76200" lvl="0" algn="l" rtl="0">
              <a:lnSpc>
                <a:spcPct val="115000"/>
              </a:lnSpc>
              <a:spcBef>
                <a:spcPts val="0"/>
              </a:spcBef>
              <a:spcAft>
                <a:spcPts val="0"/>
              </a:spcAft>
              <a:buClr>
                <a:srgbClr val="FFFFFF"/>
              </a:buClr>
              <a:buSzPts val="2400"/>
            </a:pPr>
            <a:r>
              <a:rPr lang="en" sz="2400" dirty="0">
                <a:solidFill>
                  <a:srgbClr val="FFFFFF"/>
                </a:solidFill>
                <a:latin typeface="Calibri" panose="020F0502020204030204" pitchFamily="34" charset="0"/>
                <a:ea typeface="Average"/>
                <a:cs typeface="Calibri" panose="020F0502020204030204" pitchFamily="34" charset="0"/>
                <a:sym typeface="Average"/>
              </a:rPr>
              <a:t>      myself from infection?</a:t>
            </a:r>
            <a:endParaRPr sz="2400" dirty="0">
              <a:solidFill>
                <a:srgbClr val="FFFFFF"/>
              </a:solidFill>
              <a:latin typeface="Calibri" panose="020F0502020204030204" pitchFamily="34" charset="0"/>
              <a:ea typeface="Average"/>
              <a:cs typeface="Calibri" panose="020F0502020204030204" pitchFamily="34" charset="0"/>
              <a:sym typeface="Average"/>
            </a:endParaRPr>
          </a:p>
          <a:p>
            <a:pPr marL="0" lvl="0" indent="0" algn="l" rtl="0">
              <a:lnSpc>
                <a:spcPct val="150000"/>
              </a:lnSpc>
              <a:spcBef>
                <a:spcPts val="1600"/>
              </a:spcBef>
              <a:spcAft>
                <a:spcPts val="0"/>
              </a:spcAft>
              <a:buNone/>
            </a:pPr>
            <a:endParaRPr dirty="0"/>
          </a:p>
        </p:txBody>
      </p:sp>
      <p:sp>
        <p:nvSpPr>
          <p:cNvPr id="88" name="Google Shape;88;p16"/>
          <p:cNvSpPr txBox="1">
            <a:spLocks noGrp="1"/>
          </p:cNvSpPr>
          <p:nvPr>
            <p:ph type="body" idx="1"/>
          </p:nvPr>
        </p:nvSpPr>
        <p:spPr>
          <a:xfrm>
            <a:off x="4434218" y="50801"/>
            <a:ext cx="4166400" cy="507999"/>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 sz="2400" b="1" dirty="0">
                <a:solidFill>
                  <a:schemeClr val="accent1"/>
                </a:solidFill>
                <a:latin typeface="Calibri" panose="020F0502020204030204" pitchFamily="34" charset="0"/>
                <a:ea typeface="Average"/>
                <a:cs typeface="Calibri" panose="020F0502020204030204" pitchFamily="34" charset="0"/>
                <a:sym typeface="Average"/>
              </a:rPr>
              <a:t>Answers</a:t>
            </a:r>
            <a:endParaRPr sz="2400" b="1" dirty="0">
              <a:solidFill>
                <a:schemeClr val="accent1"/>
              </a:solidFill>
              <a:latin typeface="Calibri" panose="020F0502020204030204" pitchFamily="34" charset="0"/>
              <a:ea typeface="Average"/>
              <a:cs typeface="Calibri" panose="020F0502020204030204" pitchFamily="34" charset="0"/>
              <a:sym typeface="Average"/>
            </a:endParaRPr>
          </a:p>
          <a:p>
            <a:pPr marL="482600" lvl="0" indent="-342900" algn="l" rtl="0">
              <a:lnSpc>
                <a:spcPct val="100000"/>
              </a:lnSpc>
              <a:spcBef>
                <a:spcPts val="1600"/>
              </a:spcBef>
              <a:spcAft>
                <a:spcPts val="0"/>
              </a:spcAft>
              <a:buClr>
                <a:schemeClr val="accent1"/>
              </a:buClr>
              <a:buSzPts val="1400"/>
              <a:buFont typeface="+mj-lt"/>
              <a:buAutoNum type="arabicPeriod"/>
            </a:pPr>
            <a:r>
              <a:rPr lang="en" sz="1400" dirty="0">
                <a:solidFill>
                  <a:schemeClr val="accent1"/>
                </a:solidFill>
                <a:latin typeface="Calibri" panose="020F0502020204030204" pitchFamily="34" charset="0"/>
                <a:ea typeface="Average"/>
                <a:cs typeface="Calibri" panose="020F0502020204030204" pitchFamily="34" charset="0"/>
                <a:sym typeface="Average"/>
              </a:rPr>
              <a:t>Coronavirus disease 2019 (COVID-19) is a respiratory illness that can spread from person to person. </a:t>
            </a:r>
            <a:endParaRPr sz="1400" dirty="0">
              <a:solidFill>
                <a:schemeClr val="accent1"/>
              </a:solidFill>
              <a:latin typeface="Calibri" panose="020F0502020204030204" pitchFamily="34" charset="0"/>
              <a:ea typeface="Average"/>
              <a:cs typeface="Calibri" panose="020F0502020204030204" pitchFamily="34" charset="0"/>
              <a:sym typeface="Average"/>
            </a:endParaRPr>
          </a:p>
          <a:p>
            <a:pPr marL="482600" lvl="0" indent="-342900">
              <a:lnSpc>
                <a:spcPct val="100000"/>
              </a:lnSpc>
              <a:buClr>
                <a:schemeClr val="accent1"/>
              </a:buClr>
              <a:buSzPts val="1400"/>
              <a:buFont typeface="+mj-lt"/>
              <a:buAutoNum type="arabicPeriod"/>
            </a:pPr>
            <a:r>
              <a:rPr lang="en" sz="1400" dirty="0">
                <a:solidFill>
                  <a:schemeClr val="accent1"/>
                </a:solidFill>
                <a:highlight>
                  <a:srgbClr val="FFFFFF"/>
                </a:highlight>
                <a:latin typeface="Calibri" panose="020F0502020204030204" pitchFamily="34" charset="0"/>
                <a:ea typeface="Average"/>
                <a:cs typeface="Calibri" panose="020F0502020204030204" pitchFamily="34" charset="0"/>
                <a:sym typeface="Average"/>
              </a:rPr>
              <a:t>Between people who are in close contact with one another (within about 6 feet) • Through respiratory droplets produced when an infected person coughs or sneezes.</a:t>
            </a:r>
            <a:endParaRPr sz="1400" dirty="0">
              <a:solidFill>
                <a:schemeClr val="accent1"/>
              </a:solidFill>
              <a:highlight>
                <a:srgbClr val="FFFFFF"/>
              </a:highlight>
              <a:latin typeface="Calibri" panose="020F0502020204030204" pitchFamily="34" charset="0"/>
              <a:ea typeface="Average"/>
              <a:cs typeface="Calibri" panose="020F0502020204030204" pitchFamily="34" charset="0"/>
              <a:sym typeface="Average"/>
            </a:endParaRPr>
          </a:p>
          <a:p>
            <a:pPr marL="482600" lvl="0" indent="-342900" algn="l" rtl="0">
              <a:lnSpc>
                <a:spcPct val="100000"/>
              </a:lnSpc>
              <a:spcBef>
                <a:spcPts val="1200"/>
              </a:spcBef>
              <a:spcAft>
                <a:spcPts val="0"/>
              </a:spcAft>
              <a:buClr>
                <a:schemeClr val="accent1"/>
              </a:buClr>
              <a:buSzPts val="1400"/>
              <a:buFont typeface="+mj-lt"/>
              <a:buAutoNum type="arabicPeriod"/>
            </a:pPr>
            <a:r>
              <a:rPr lang="en" sz="1400" dirty="0">
                <a:solidFill>
                  <a:schemeClr val="accent1"/>
                </a:solidFill>
                <a:latin typeface="Calibri" panose="020F0502020204030204" pitchFamily="34" charset="0"/>
                <a:ea typeface="Average"/>
                <a:cs typeface="Calibri" panose="020F0502020204030204" pitchFamily="34" charset="0"/>
                <a:sym typeface="Average"/>
              </a:rPr>
              <a:t>Patients with COVID-19 have had mild to severe respiratory illness with symptoms of • fever       • cough • shortness of breath </a:t>
            </a:r>
            <a:endParaRPr sz="1400" dirty="0">
              <a:solidFill>
                <a:schemeClr val="accent1"/>
              </a:solidFill>
              <a:latin typeface="Calibri" panose="020F0502020204030204" pitchFamily="34" charset="0"/>
              <a:ea typeface="Average"/>
              <a:cs typeface="Calibri" panose="020F0502020204030204" pitchFamily="34" charset="0"/>
              <a:sym typeface="Average"/>
            </a:endParaRPr>
          </a:p>
          <a:p>
            <a:pPr marL="482600" lvl="0" indent="-342900">
              <a:lnSpc>
                <a:spcPct val="100000"/>
              </a:lnSpc>
              <a:buClr>
                <a:schemeClr val="accent1"/>
              </a:buClr>
              <a:buSzPts val="1400"/>
              <a:buFont typeface="+mj-lt"/>
              <a:buAutoNum type="arabicPeriod"/>
            </a:pPr>
            <a:r>
              <a:rPr lang="en" sz="1400" dirty="0">
                <a:solidFill>
                  <a:schemeClr val="accent1"/>
                </a:solidFill>
                <a:latin typeface="Calibri" panose="020F0502020204030204" pitchFamily="34" charset="0"/>
                <a:ea typeface="Average"/>
                <a:cs typeface="Calibri" panose="020F0502020204030204" pitchFamily="34" charset="0"/>
                <a:sym typeface="Average"/>
              </a:rPr>
              <a:t>Avoid close contact with people who are sick.    • Avoid touching your eyes, nose, and mouth with unwashed hands. • Wash your hands often with soap and water for at least 20 seconds. Use an alcohol-based hand sanitizer.</a:t>
            </a:r>
            <a:endParaRPr sz="1400" dirty="0">
              <a:solidFill>
                <a:schemeClr val="accent1"/>
              </a:solidFill>
              <a:latin typeface="Calibri" panose="020F0502020204030204" pitchFamily="34" charset="0"/>
              <a:ea typeface="Average"/>
              <a:cs typeface="Calibri" panose="020F0502020204030204" pitchFamily="34" charset="0"/>
              <a:sym typeface="Average"/>
            </a:endParaRPr>
          </a:p>
        </p:txBody>
      </p:sp>
      <p:pic>
        <p:nvPicPr>
          <p:cNvPr id="89" name="Google Shape;89;p16"/>
          <p:cNvPicPr preferRelativeResize="0"/>
          <p:nvPr/>
        </p:nvPicPr>
        <p:blipFill>
          <a:blip r:embed="rId3">
            <a:alphaModFix/>
          </a:blip>
          <a:stretch>
            <a:fillRect/>
          </a:stretch>
        </p:blipFill>
        <p:spPr>
          <a:xfrm>
            <a:off x="1" y="4103225"/>
            <a:ext cx="4335025" cy="1040274"/>
          </a:xfrm>
          <a:prstGeom prst="rect">
            <a:avLst/>
          </a:prstGeom>
          <a:noFill/>
          <a:ln>
            <a:noFill/>
          </a:ln>
        </p:spPr>
      </p:pic>
      <p:sp>
        <p:nvSpPr>
          <p:cNvPr id="5" name="Google Shape;96;p17">
            <a:extLst>
              <a:ext uri="{FF2B5EF4-FFF2-40B4-BE49-F238E27FC236}">
                <a16:creationId xmlns:a16="http://schemas.microsoft.com/office/drawing/2014/main" id="{54719EE8-6D5D-4E95-A8E0-2C4DC0C1EBAA}"/>
              </a:ext>
            </a:extLst>
          </p:cNvPr>
          <p:cNvSpPr txBox="1"/>
          <p:nvPr/>
        </p:nvSpPr>
        <p:spPr>
          <a:xfrm>
            <a:off x="6806387" y="4103225"/>
            <a:ext cx="2127156" cy="93405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600" b="1" dirty="0">
                <a:latin typeface="Calibri" panose="020F0502020204030204" pitchFamily="34" charset="0"/>
                <a:cs typeface="Calibri" panose="020F0502020204030204" pitchFamily="34" charset="0"/>
              </a:rPr>
              <a:t>Sources you can trust:</a:t>
            </a:r>
            <a:endParaRPr sz="1600" b="1" dirty="0">
              <a:latin typeface="Calibri" panose="020F0502020204030204" pitchFamily="34" charset="0"/>
              <a:cs typeface="Calibri" panose="020F0502020204030204" pitchFamily="34" charset="0"/>
            </a:endParaRPr>
          </a:p>
          <a:p>
            <a:pPr marL="0" lvl="0" indent="0" algn="just" rtl="0">
              <a:spcBef>
                <a:spcPts val="0"/>
              </a:spcBef>
              <a:spcAft>
                <a:spcPts val="0"/>
              </a:spcAft>
              <a:buNone/>
            </a:pPr>
            <a:r>
              <a:rPr lang="en" sz="1600" u="sng" dirty="0">
                <a:solidFill>
                  <a:srgbClr val="4A86E8"/>
                </a:solidFill>
                <a:highlight>
                  <a:srgbClr val="FFFFFF"/>
                </a:highlight>
                <a:latin typeface="Calibri" panose="020F0502020204030204" pitchFamily="34" charset="0"/>
                <a:ea typeface="Average"/>
                <a:cs typeface="Calibri" panose="020F0502020204030204" pitchFamily="34" charset="0"/>
                <a:sym typeface="Average"/>
                <a:hlinkClick r:id="rId4"/>
              </a:rPr>
              <a:t>https://www.who.int/</a:t>
            </a:r>
            <a:endParaRPr sz="1600" u="sng" dirty="0">
              <a:solidFill>
                <a:srgbClr val="4A86E8"/>
              </a:solidFill>
              <a:highlight>
                <a:srgbClr val="FFFFFF"/>
              </a:highlight>
              <a:latin typeface="Calibri" panose="020F0502020204030204" pitchFamily="34" charset="0"/>
              <a:ea typeface="Average"/>
              <a:cs typeface="Calibri" panose="020F0502020204030204" pitchFamily="34" charset="0"/>
              <a:sym typeface="Average"/>
            </a:endParaRPr>
          </a:p>
          <a:p>
            <a:pPr marL="0" lvl="0" indent="0" algn="just" rtl="0">
              <a:spcBef>
                <a:spcPts val="0"/>
              </a:spcBef>
              <a:spcAft>
                <a:spcPts val="0"/>
              </a:spcAft>
              <a:buNone/>
            </a:pPr>
            <a:r>
              <a:rPr lang="en" sz="1600" u="sng" dirty="0">
                <a:solidFill>
                  <a:srgbClr val="4A86E8"/>
                </a:solidFill>
                <a:highlight>
                  <a:srgbClr val="FFFFFF"/>
                </a:highlight>
                <a:latin typeface="Calibri" panose="020F0502020204030204" pitchFamily="34" charset="0"/>
                <a:ea typeface="Average"/>
                <a:cs typeface="Calibri" panose="020F0502020204030204" pitchFamily="34" charset="0"/>
                <a:sym typeface="Average"/>
                <a:hlinkClick r:id="rId5"/>
              </a:rPr>
              <a:t>https://www.cdc.gov/</a:t>
            </a:r>
            <a:endParaRPr sz="1600" dirty="0">
              <a:solidFill>
                <a:srgbClr val="4A86E8"/>
              </a:solidFill>
              <a:latin typeface="Calibri" panose="020F0502020204030204" pitchFamily="34" charset="0"/>
              <a:ea typeface="Average"/>
              <a:cs typeface="Calibri" panose="020F0502020204030204" pitchFamily="34" charset="0"/>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572000" y="292690"/>
            <a:ext cx="4335000" cy="3311510"/>
          </a:xfrm>
          <a:prstGeom prst="rect">
            <a:avLst/>
          </a:prstGeom>
        </p:spPr>
        <p:txBody>
          <a:bodyPr spcFirstLastPara="1" wrap="square" lIns="91425" tIns="91425" rIns="91425" bIns="91425" anchor="t" anchorCtr="0">
            <a:noAutofit/>
          </a:bodyPr>
          <a:lstStyle/>
          <a:p>
            <a:pPr marL="457200" lvl="0" indent="0" rtl="0">
              <a:spcBef>
                <a:spcPts val="1000"/>
              </a:spcBef>
              <a:spcAft>
                <a:spcPts val="0"/>
              </a:spcAft>
              <a:buNone/>
            </a:pPr>
            <a:br>
              <a:rPr lang="en" sz="2400" b="1"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br>
            <a:r>
              <a:rPr lang="en" sz="2400" b="1"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Limiting your information </a:t>
            </a:r>
            <a:br>
              <a:rPr lang="en" sz="2400" b="1"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br>
            <a:r>
              <a:rPr lang="en" sz="2400" b="1"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to facts   </a:t>
            </a:r>
            <a:endParaRPr sz="2400" b="1" dirty="0">
              <a:solidFill>
                <a:srgbClr val="000000"/>
              </a:solidFill>
              <a:highlight>
                <a:srgbClr val="FFFFFF"/>
              </a:highlight>
              <a:latin typeface="Calibri" panose="020F0502020204030204" pitchFamily="34" charset="0"/>
              <a:ea typeface="Average"/>
              <a:cs typeface="Calibri" panose="020F0502020204030204" pitchFamily="34" charset="0"/>
              <a:sym typeface="Average"/>
            </a:endParaRPr>
          </a:p>
          <a:p>
            <a:pPr marL="457200" lvl="0" indent="0" rtl="0">
              <a:spcBef>
                <a:spcPts val="1000"/>
              </a:spcBef>
              <a:spcAft>
                <a:spcPts val="0"/>
              </a:spcAft>
              <a:buNone/>
            </a:pPr>
            <a:r>
              <a:rPr lang="en"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It is easy to get caught up in the frenzy. You have the power of control in your  hands. Trusting the sources that you re</a:t>
            </a:r>
            <a:r>
              <a:rPr lang="en-US" sz="1800" dirty="0" err="1">
                <a:solidFill>
                  <a:srgbClr val="000000"/>
                </a:solidFill>
                <a:highlight>
                  <a:srgbClr val="FFFFFF"/>
                </a:highlight>
                <a:latin typeface="Calibri" panose="020F0502020204030204" pitchFamily="34" charset="0"/>
                <a:ea typeface="Average"/>
                <a:cs typeface="Calibri" panose="020F0502020204030204" pitchFamily="34" charset="0"/>
                <a:sym typeface="Average"/>
              </a:rPr>
              <a:t>ly</a:t>
            </a:r>
            <a:r>
              <a:rPr lang="en-US"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 </a:t>
            </a:r>
            <a:r>
              <a:rPr lang="en"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on for your information. </a:t>
            </a:r>
            <a:br>
              <a:rPr lang="en"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br>
            <a:r>
              <a:rPr lang="en"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	           </a:t>
            </a:r>
            <a:br>
              <a:rPr lang="en"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br>
            <a:r>
              <a:rPr lang="en"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Keep it simple.  </a:t>
            </a:r>
            <a:endParaRPr sz="1800" dirty="0">
              <a:solidFill>
                <a:srgbClr val="000000"/>
              </a:solidFill>
              <a:highlight>
                <a:srgbClr val="FFFFFF"/>
              </a:highlight>
              <a:latin typeface="Calibri" panose="020F0502020204030204" pitchFamily="34" charset="0"/>
              <a:ea typeface="Average"/>
              <a:cs typeface="Calibri" panose="020F0502020204030204" pitchFamily="34" charset="0"/>
              <a:sym typeface="Average"/>
            </a:endParaRPr>
          </a:p>
          <a:p>
            <a:pPr marL="0" lvl="0" indent="0" algn="l" rtl="0">
              <a:spcBef>
                <a:spcPts val="0"/>
              </a:spcBef>
              <a:spcAft>
                <a:spcPts val="0"/>
              </a:spcAft>
              <a:buNone/>
            </a:pPr>
            <a:endParaRPr dirty="0"/>
          </a:p>
        </p:txBody>
      </p:sp>
      <p:pic>
        <p:nvPicPr>
          <p:cNvPr id="95" name="Google Shape;95;p17"/>
          <p:cNvPicPr preferRelativeResize="0"/>
          <p:nvPr/>
        </p:nvPicPr>
        <p:blipFill>
          <a:blip r:embed="rId3">
            <a:alphaModFix/>
          </a:blip>
          <a:stretch>
            <a:fillRect/>
          </a:stretch>
        </p:blipFill>
        <p:spPr>
          <a:xfrm>
            <a:off x="1" y="3997000"/>
            <a:ext cx="4335025" cy="1146500"/>
          </a:xfrm>
          <a:prstGeom prst="rect">
            <a:avLst/>
          </a:prstGeom>
          <a:noFill/>
          <a:ln>
            <a:noFill/>
          </a:ln>
        </p:spPr>
      </p:pic>
      <p:sp>
        <p:nvSpPr>
          <p:cNvPr id="96" name="Google Shape;96;p17"/>
          <p:cNvSpPr txBox="1"/>
          <p:nvPr/>
        </p:nvSpPr>
        <p:spPr>
          <a:xfrm>
            <a:off x="6779844" y="3916760"/>
            <a:ext cx="2127156" cy="93405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600" b="1" dirty="0">
                <a:latin typeface="Calibri" panose="020F0502020204030204" pitchFamily="34" charset="0"/>
                <a:cs typeface="Calibri" panose="020F0502020204030204" pitchFamily="34" charset="0"/>
              </a:rPr>
              <a:t>Sources you can trust:</a:t>
            </a:r>
            <a:endParaRPr sz="1600" b="1" dirty="0">
              <a:latin typeface="Calibri" panose="020F0502020204030204" pitchFamily="34" charset="0"/>
              <a:cs typeface="Calibri" panose="020F0502020204030204" pitchFamily="34" charset="0"/>
            </a:endParaRPr>
          </a:p>
          <a:p>
            <a:pPr marL="0" lvl="0" indent="0" algn="just" rtl="0">
              <a:spcBef>
                <a:spcPts val="0"/>
              </a:spcBef>
              <a:spcAft>
                <a:spcPts val="0"/>
              </a:spcAft>
              <a:buNone/>
            </a:pPr>
            <a:r>
              <a:rPr lang="en" sz="1600" u="sng" dirty="0">
                <a:solidFill>
                  <a:srgbClr val="4A86E8"/>
                </a:solidFill>
                <a:highlight>
                  <a:srgbClr val="FFFFFF"/>
                </a:highlight>
                <a:latin typeface="Calibri" panose="020F0502020204030204" pitchFamily="34" charset="0"/>
                <a:ea typeface="Average"/>
                <a:cs typeface="Calibri" panose="020F0502020204030204" pitchFamily="34" charset="0"/>
                <a:sym typeface="Average"/>
                <a:hlinkClick r:id="rId4"/>
              </a:rPr>
              <a:t>https://www.who.int/</a:t>
            </a:r>
            <a:endParaRPr sz="1600" u="sng" dirty="0">
              <a:solidFill>
                <a:srgbClr val="4A86E8"/>
              </a:solidFill>
              <a:highlight>
                <a:srgbClr val="FFFFFF"/>
              </a:highlight>
              <a:latin typeface="Calibri" panose="020F0502020204030204" pitchFamily="34" charset="0"/>
              <a:ea typeface="Average"/>
              <a:cs typeface="Calibri" panose="020F0502020204030204" pitchFamily="34" charset="0"/>
              <a:sym typeface="Average"/>
            </a:endParaRPr>
          </a:p>
          <a:p>
            <a:pPr marL="0" lvl="0" indent="0" algn="just" rtl="0">
              <a:spcBef>
                <a:spcPts val="0"/>
              </a:spcBef>
              <a:spcAft>
                <a:spcPts val="0"/>
              </a:spcAft>
              <a:buNone/>
            </a:pPr>
            <a:r>
              <a:rPr lang="en" sz="1600" u="sng" dirty="0">
                <a:solidFill>
                  <a:srgbClr val="4A86E8"/>
                </a:solidFill>
                <a:highlight>
                  <a:srgbClr val="FFFFFF"/>
                </a:highlight>
                <a:latin typeface="Calibri" panose="020F0502020204030204" pitchFamily="34" charset="0"/>
                <a:ea typeface="Average"/>
                <a:cs typeface="Calibri" panose="020F0502020204030204" pitchFamily="34" charset="0"/>
                <a:sym typeface="Average"/>
                <a:hlinkClick r:id="rId5"/>
              </a:rPr>
              <a:t>https://www.cdc.gov/</a:t>
            </a:r>
            <a:endParaRPr sz="1600" dirty="0">
              <a:solidFill>
                <a:srgbClr val="4A86E8"/>
              </a:solidFill>
              <a:latin typeface="Calibri" panose="020F0502020204030204" pitchFamily="34" charset="0"/>
              <a:ea typeface="Average"/>
              <a:cs typeface="Calibri" panose="020F0502020204030204" pitchFamily="34" charset="0"/>
              <a:sym typeface="Average"/>
            </a:endParaRPr>
          </a:p>
        </p:txBody>
      </p:sp>
      <p:pic>
        <p:nvPicPr>
          <p:cNvPr id="97" name="Google Shape;97;p17"/>
          <p:cNvPicPr preferRelativeResize="0"/>
          <p:nvPr/>
        </p:nvPicPr>
        <p:blipFill>
          <a:blip r:embed="rId6">
            <a:alphaModFix/>
          </a:blip>
          <a:stretch>
            <a:fillRect/>
          </a:stretch>
        </p:blipFill>
        <p:spPr>
          <a:xfrm>
            <a:off x="896308" y="723013"/>
            <a:ext cx="2633701" cy="2060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503274" y="248093"/>
            <a:ext cx="3289005" cy="2544726"/>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dirty="0">
                <a:latin typeface="Calibri" panose="020F0502020204030204" pitchFamily="34" charset="0"/>
                <a:cs typeface="Calibri" panose="020F0502020204030204" pitchFamily="34" charset="0"/>
              </a:rPr>
              <a:t>Safe Space </a:t>
            </a:r>
            <a:endParaRPr b="1" dirty="0">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r>
              <a:rPr lang="en" sz="1800" dirty="0">
                <a:latin typeface="Calibri" panose="020F0502020204030204" pitchFamily="34" charset="0"/>
                <a:cs typeface="Calibri" panose="020F0502020204030204" pitchFamily="34" charset="0"/>
              </a:rPr>
              <a:t>What does this feel like to you?</a:t>
            </a:r>
            <a:endParaRPr sz="1800" dirty="0">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r>
              <a:rPr lang="en" sz="1800" dirty="0">
                <a:latin typeface="Calibri" panose="020F0502020204030204" pitchFamily="34" charset="0"/>
                <a:cs typeface="Calibri" panose="020F0502020204030204" pitchFamily="34" charset="0"/>
              </a:rPr>
              <a:t>Here are a few ideas to help you set up a comfortable place for you to balance. </a:t>
            </a:r>
            <a:endParaRPr sz="180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sz="1800" dirty="0">
                <a:latin typeface="Calibri" panose="020F0502020204030204" pitchFamily="34" charset="0"/>
                <a:cs typeface="Calibri" panose="020F0502020204030204" pitchFamily="34" charset="0"/>
              </a:rPr>
              <a:t> </a:t>
            </a:r>
            <a:endParaRPr sz="1800" dirty="0">
              <a:latin typeface="Calibri" panose="020F0502020204030204" pitchFamily="34" charset="0"/>
              <a:cs typeface="Calibri" panose="020F0502020204030204" pitchFamily="34" charset="0"/>
            </a:endParaRPr>
          </a:p>
        </p:txBody>
      </p:sp>
      <p:sp>
        <p:nvSpPr>
          <p:cNvPr id="103" name="Google Shape;103;p18"/>
          <p:cNvSpPr txBox="1">
            <a:spLocks noGrp="1"/>
          </p:cNvSpPr>
          <p:nvPr>
            <p:ph type="body" idx="1"/>
          </p:nvPr>
        </p:nvSpPr>
        <p:spPr>
          <a:xfrm>
            <a:off x="4865683" y="88604"/>
            <a:ext cx="4164903" cy="4966291"/>
          </a:xfrm>
          <a:prstGeom prst="rect">
            <a:avLst/>
          </a:prstGeom>
        </p:spPr>
        <p:txBody>
          <a:bodyPr spcFirstLastPara="1" wrap="square" lIns="91425" tIns="91425" rIns="91425" bIns="91425" anchor="t" anchorCtr="0">
            <a:noAutofit/>
          </a:bodyPr>
          <a:lstStyle/>
          <a:p>
            <a:pPr marL="0" lvl="0" indent="0" rtl="0">
              <a:lnSpc>
                <a:spcPct val="100000"/>
              </a:lnSpc>
              <a:spcBef>
                <a:spcPts val="1000"/>
              </a:spcBef>
              <a:spcAft>
                <a:spcPts val="0"/>
              </a:spcAft>
              <a:buNone/>
            </a:pPr>
            <a:r>
              <a:rPr lang="en" sz="2400" b="1"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A HAPPY PLACE</a:t>
            </a:r>
          </a:p>
          <a:p>
            <a:pPr marL="0" lvl="0" indent="0" rtl="0">
              <a:lnSpc>
                <a:spcPct val="100000"/>
              </a:lnSpc>
              <a:spcBef>
                <a:spcPts val="1000"/>
              </a:spcBef>
              <a:spcAft>
                <a:spcPts val="0"/>
              </a:spcAft>
              <a:buNone/>
            </a:pP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Taking a walk, laying in the grass, listening to nature.  </a:t>
            </a:r>
            <a:endParaRPr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endParaRPr>
          </a:p>
          <a:p>
            <a:pPr marL="0" lvl="0" indent="0">
              <a:lnSpc>
                <a:spcPct val="100000"/>
              </a:lnSpc>
              <a:spcBef>
                <a:spcPts val="1000"/>
              </a:spcBef>
              <a:buNone/>
            </a:pP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Creating a meditation space that includes your favorite colors, music, pictures and fabrics. </a:t>
            </a:r>
          </a:p>
          <a:p>
            <a:pPr marL="0" lvl="0" indent="0">
              <a:lnSpc>
                <a:spcPct val="100000"/>
              </a:lnSpc>
              <a:spcBef>
                <a:spcPts val="1000"/>
              </a:spcBef>
              <a:buNone/>
            </a:pPr>
            <a:r>
              <a:rPr lang="en-US"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Rest</a:t>
            </a: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 </a:t>
            </a:r>
            <a:r>
              <a:rPr lang="en-US"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do a meditation on calm.com</a:t>
            </a:r>
            <a:endParaRPr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endParaRPr>
          </a:p>
          <a:p>
            <a:pPr marL="0" lvl="0" indent="0" rtl="0">
              <a:lnSpc>
                <a:spcPct val="100000"/>
              </a:lnSpc>
              <a:spcBef>
                <a:spcPts val="1000"/>
              </a:spcBef>
              <a:spcAft>
                <a:spcPts val="0"/>
              </a:spcAft>
              <a:buNone/>
            </a:pP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Start a fun project such as pottery, building a  birdhouse, painting or music video.</a:t>
            </a:r>
            <a:endParaRPr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endParaRPr>
          </a:p>
          <a:p>
            <a:pPr marL="0" lvl="0" indent="0" rtl="0">
              <a:lnSpc>
                <a:spcPct val="100000"/>
              </a:lnSpc>
              <a:spcBef>
                <a:spcPts val="1000"/>
              </a:spcBef>
              <a:spcAft>
                <a:spcPts val="0"/>
              </a:spcAft>
              <a:buNone/>
            </a:pP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Talking or Skype with family &amp; friends. </a:t>
            </a:r>
          </a:p>
          <a:p>
            <a:pPr marL="0" lvl="0" indent="0" rtl="0">
              <a:lnSpc>
                <a:spcPct val="100000"/>
              </a:lnSpc>
              <a:spcBef>
                <a:spcPts val="1000"/>
              </a:spcBef>
              <a:spcAft>
                <a:spcPts val="0"/>
              </a:spcAft>
              <a:buNone/>
            </a:pP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Self care is so important. T</a:t>
            </a:r>
            <a:r>
              <a:rPr lang="en-US" sz="1600" dirty="0" err="1">
                <a:solidFill>
                  <a:srgbClr val="000000"/>
                </a:solidFill>
                <a:highlight>
                  <a:srgbClr val="FFFFFF"/>
                </a:highlight>
                <a:latin typeface="Calibri" panose="020F0502020204030204" pitchFamily="34" charset="0"/>
                <a:ea typeface="Average"/>
                <a:cs typeface="Calibri" panose="020F0502020204030204" pitchFamily="34" charset="0"/>
                <a:sym typeface="Average"/>
              </a:rPr>
              <a:t>ake</a:t>
            </a:r>
            <a:r>
              <a:rPr lang="en-US"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 a break from the news and listen to a funny podcast, treat yourself to a fancy coffee</a:t>
            </a:r>
            <a:r>
              <a:rPr lang="en" sz="1600" dirty="0">
                <a:solidFill>
                  <a:srgbClr val="000000"/>
                </a:solidFill>
                <a:highlight>
                  <a:srgbClr val="FFFFFF"/>
                </a:highlight>
                <a:latin typeface="Calibri" panose="020F0502020204030204" pitchFamily="34" charset="0"/>
                <a:ea typeface="Average"/>
                <a:cs typeface="Calibri" panose="020F0502020204030204" pitchFamily="34" charset="0"/>
                <a:sym typeface="Average"/>
              </a:rPr>
              <a:t>, get a massage. </a:t>
            </a:r>
          </a:p>
          <a:p>
            <a:pPr marL="0" lvl="0" indent="0" rtl="0">
              <a:lnSpc>
                <a:spcPct val="100000"/>
              </a:lnSpc>
              <a:spcBef>
                <a:spcPts val="1000"/>
              </a:spcBef>
              <a:spcAft>
                <a:spcPts val="0"/>
              </a:spcAft>
              <a:buNone/>
            </a:pPr>
            <a:r>
              <a:rPr lang="en" sz="1600" i="1" dirty="0">
                <a:solidFill>
                  <a:srgbClr val="C00000"/>
                </a:solidFill>
                <a:highlight>
                  <a:srgbClr val="FFFFFF"/>
                </a:highlight>
                <a:latin typeface="Calibri" panose="020F0502020204030204" pitchFamily="34" charset="0"/>
                <a:ea typeface="Average"/>
                <a:cs typeface="Calibri" panose="020F0502020204030204" pitchFamily="34" charset="0"/>
                <a:sym typeface="Average"/>
              </a:rPr>
              <a:t>You are amazing and deserve it!</a:t>
            </a:r>
            <a:endParaRPr sz="1600" i="1" dirty="0">
              <a:solidFill>
                <a:srgbClr val="C00000"/>
              </a:solidFill>
              <a:highlight>
                <a:srgbClr val="FFFFFF"/>
              </a:highlight>
              <a:latin typeface="Calibri" panose="020F0502020204030204" pitchFamily="34" charset="0"/>
              <a:ea typeface="Average"/>
              <a:cs typeface="Calibri" panose="020F0502020204030204" pitchFamily="34" charset="0"/>
              <a:sym typeface="Average"/>
            </a:endParaRPr>
          </a:p>
          <a:p>
            <a:pPr marL="0" lvl="0" indent="0" algn="l" rtl="0">
              <a:spcBef>
                <a:spcPts val="0"/>
              </a:spcBef>
              <a:spcAft>
                <a:spcPts val="1600"/>
              </a:spcAft>
              <a:buNone/>
            </a:pPr>
            <a:endParaRPr dirty="0"/>
          </a:p>
        </p:txBody>
      </p:sp>
      <p:pic>
        <p:nvPicPr>
          <p:cNvPr id="105" name="Google Shape;105;p18"/>
          <p:cNvPicPr preferRelativeResize="0"/>
          <p:nvPr/>
        </p:nvPicPr>
        <p:blipFill>
          <a:blip r:embed="rId3">
            <a:alphaModFix/>
          </a:blip>
          <a:stretch>
            <a:fillRect/>
          </a:stretch>
        </p:blipFill>
        <p:spPr>
          <a:xfrm>
            <a:off x="1" y="4123764"/>
            <a:ext cx="4335025" cy="10197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60309" y="263630"/>
            <a:ext cx="3772500" cy="94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Know when you need extra support</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11" name="Google Shape;111;p19"/>
          <p:cNvSpPr txBox="1">
            <a:spLocks noGrp="1"/>
          </p:cNvSpPr>
          <p:nvPr>
            <p:ph type="body" idx="1"/>
          </p:nvPr>
        </p:nvSpPr>
        <p:spPr>
          <a:xfrm>
            <a:off x="4713767" y="0"/>
            <a:ext cx="4141881" cy="49450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t>We are here for you!</a:t>
            </a:r>
            <a:endParaRPr sz="3000" b="1" dirty="0"/>
          </a:p>
          <a:p>
            <a:pPr marL="0" lvl="0" indent="0" algn="l" rtl="0">
              <a:lnSpc>
                <a:spcPct val="100000"/>
              </a:lnSpc>
              <a:spcBef>
                <a:spcPts val="1600"/>
              </a:spcBef>
              <a:spcAft>
                <a:spcPts val="0"/>
              </a:spcAft>
              <a:buNone/>
            </a:pPr>
            <a:r>
              <a:rPr lang="en" sz="1800" dirty="0">
                <a:latin typeface="Calibri" panose="020F0502020204030204" pitchFamily="34" charset="0"/>
                <a:ea typeface="Average"/>
                <a:cs typeface="Calibri" panose="020F0502020204030204" pitchFamily="34" charset="0"/>
                <a:sym typeface="Average"/>
              </a:rPr>
              <a:t>It is not easy to ask for help sometimes. </a:t>
            </a:r>
            <a:endParaRPr sz="1800" dirty="0">
              <a:latin typeface="Calibri" panose="020F0502020204030204" pitchFamily="34" charset="0"/>
              <a:ea typeface="Average"/>
              <a:cs typeface="Calibri" panose="020F0502020204030204" pitchFamily="34" charset="0"/>
              <a:sym typeface="Average"/>
            </a:endParaRPr>
          </a:p>
          <a:p>
            <a:pPr marL="0" lvl="0" indent="0" algn="l" rtl="0">
              <a:lnSpc>
                <a:spcPct val="100000"/>
              </a:lnSpc>
              <a:spcBef>
                <a:spcPts val="1600"/>
              </a:spcBef>
              <a:spcAft>
                <a:spcPts val="0"/>
              </a:spcAft>
              <a:buNone/>
            </a:pPr>
            <a:r>
              <a:rPr lang="en" sz="1800" dirty="0">
                <a:latin typeface="Calibri" panose="020F0502020204030204" pitchFamily="34" charset="0"/>
                <a:ea typeface="Average"/>
                <a:cs typeface="Calibri" panose="020F0502020204030204" pitchFamily="34" charset="0"/>
                <a:sym typeface="Average"/>
              </a:rPr>
              <a:t>We have a limit to what we can handle. If you have found that nothing is helping to alleviate your worry, you have options. </a:t>
            </a:r>
          </a:p>
          <a:p>
            <a:pPr marL="0" lvl="0" indent="0">
              <a:lnSpc>
                <a:spcPct val="100000"/>
              </a:lnSpc>
              <a:buNone/>
            </a:pPr>
            <a:endParaRPr lang="en-US" sz="1400" dirty="0">
              <a:latin typeface="Calibri" panose="020F0502020204030204" pitchFamily="34" charset="0"/>
              <a:ea typeface="Average"/>
              <a:cs typeface="Calibri" panose="020F0502020204030204" pitchFamily="34" charset="0"/>
              <a:sym typeface="Average"/>
            </a:endParaRPr>
          </a:p>
          <a:p>
            <a:pPr marL="0" lvl="0" indent="0">
              <a:lnSpc>
                <a:spcPct val="100000"/>
              </a:lnSpc>
              <a:buNone/>
            </a:pPr>
            <a:r>
              <a:rPr lang="en-US" sz="1400" dirty="0">
                <a:latin typeface="Calibri" panose="020F0502020204030204" pitchFamily="34" charset="0"/>
                <a:ea typeface="Average"/>
                <a:cs typeface="Calibri" panose="020F0502020204030204" pitchFamily="34" charset="0"/>
                <a:sym typeface="Average"/>
              </a:rPr>
              <a:t>Counseling Center hours: </a:t>
            </a:r>
          </a:p>
          <a:p>
            <a:pPr marL="0" lvl="0" indent="0">
              <a:lnSpc>
                <a:spcPct val="100000"/>
              </a:lnSpc>
              <a:buNone/>
            </a:pPr>
            <a:r>
              <a:rPr lang="en-US" sz="1200" dirty="0">
                <a:latin typeface="Calibri" panose="020F0502020204030204" pitchFamily="34" charset="0"/>
                <a:ea typeface="Average"/>
                <a:cs typeface="Calibri" panose="020F0502020204030204" pitchFamily="34" charset="0"/>
                <a:sym typeface="Average"/>
              </a:rPr>
              <a:t>Monday - Friday 8 am to 5 pm</a:t>
            </a:r>
          </a:p>
          <a:p>
            <a:pPr marL="0" indent="0">
              <a:lnSpc>
                <a:spcPct val="100000"/>
              </a:lnSpc>
              <a:buNone/>
            </a:pPr>
            <a:r>
              <a:rPr lang="en-US" sz="1200" i="1" dirty="0">
                <a:solidFill>
                  <a:srgbClr val="FF0000"/>
                </a:solidFill>
                <a:latin typeface="Average" panose="020B0604020202020204" charset="0"/>
                <a:ea typeface="Average"/>
                <a:cs typeface="Calibri" panose="020F0502020204030204" pitchFamily="34" charset="0"/>
                <a:sym typeface="Average"/>
              </a:rPr>
              <a:t>Closed during Spring break</a:t>
            </a:r>
          </a:p>
          <a:p>
            <a:pPr marL="0" indent="0">
              <a:lnSpc>
                <a:spcPct val="100000"/>
              </a:lnSpc>
              <a:buNone/>
            </a:pPr>
            <a:endParaRPr lang="en-US" sz="1200" i="1" dirty="0">
              <a:solidFill>
                <a:srgbClr val="FF0000"/>
              </a:solidFill>
              <a:latin typeface="Average" panose="020B0604020202020204" charset="0"/>
              <a:ea typeface="Average"/>
              <a:cs typeface="Calibri" panose="020F0502020204030204" pitchFamily="34" charset="0"/>
              <a:sym typeface="Average"/>
            </a:endParaRPr>
          </a:p>
          <a:p>
            <a:pPr marL="0" lvl="0" indent="0">
              <a:lnSpc>
                <a:spcPct val="100000"/>
              </a:lnSpc>
              <a:buNone/>
            </a:pPr>
            <a:r>
              <a:rPr lang="en-US" sz="1200" dirty="0">
                <a:latin typeface="Calibri" panose="020F0502020204030204" pitchFamily="34" charset="0"/>
                <a:ea typeface="Average"/>
                <a:cs typeface="Calibri" panose="020F0502020204030204" pitchFamily="34" charset="0"/>
                <a:sym typeface="Average"/>
              </a:rPr>
              <a:t>Health Center - 24 hours a day, 7 days a week</a:t>
            </a:r>
          </a:p>
          <a:p>
            <a:pPr marL="0" indent="0">
              <a:lnSpc>
                <a:spcPct val="100000"/>
              </a:lnSpc>
              <a:buNone/>
            </a:pPr>
            <a:r>
              <a:rPr lang="en-US" sz="1200" i="1" dirty="0">
                <a:solidFill>
                  <a:srgbClr val="FF0000"/>
                </a:solidFill>
                <a:highlight>
                  <a:srgbClr val="FFFFFF"/>
                </a:highlight>
                <a:latin typeface="Average" panose="020B0604020202020204" charset="0"/>
                <a:ea typeface="Average"/>
                <a:cs typeface="Calibri" panose="020F0502020204030204" pitchFamily="34" charset="0"/>
                <a:sym typeface="Average"/>
              </a:rPr>
              <a:t>Spring break hours 9-12am</a:t>
            </a:r>
          </a:p>
          <a:p>
            <a:pPr marL="0" indent="0">
              <a:lnSpc>
                <a:spcPct val="100000"/>
              </a:lnSpc>
              <a:buNone/>
            </a:pPr>
            <a:endParaRPr lang="en-US" sz="1200" i="1" dirty="0">
              <a:solidFill>
                <a:srgbClr val="FF0000"/>
              </a:solidFill>
              <a:highlight>
                <a:srgbClr val="FFFFFF"/>
              </a:highlight>
              <a:latin typeface="Average" panose="020B0604020202020204" charset="0"/>
              <a:ea typeface="Average"/>
              <a:cs typeface="Calibri" panose="020F0502020204030204" pitchFamily="34" charset="0"/>
              <a:sym typeface="Average"/>
            </a:endParaRPr>
          </a:p>
          <a:p>
            <a:pPr marL="0" indent="0">
              <a:lnSpc>
                <a:spcPct val="100000"/>
              </a:lnSpc>
              <a:buNone/>
            </a:pPr>
            <a:r>
              <a:rPr lang="en-US" sz="1400" b="1" dirty="0">
                <a:solidFill>
                  <a:srgbClr val="FF0000"/>
                </a:solidFill>
                <a:highlight>
                  <a:srgbClr val="FFFFFF"/>
                </a:highlight>
                <a:latin typeface="Average" panose="020B0604020202020204" charset="0"/>
                <a:ea typeface="Average"/>
                <a:cs typeface="Calibri" panose="020F0502020204030204" pitchFamily="34" charset="0"/>
                <a:sym typeface="Average"/>
              </a:rPr>
              <a:t>FOR MENTAL HEALTH EMERGENCIES</a:t>
            </a:r>
          </a:p>
          <a:p>
            <a:pPr marL="0" indent="0">
              <a:lnSpc>
                <a:spcPct val="100000"/>
              </a:lnSpc>
              <a:buNone/>
            </a:pPr>
            <a:endParaRPr lang="en-US" sz="1400" b="1" dirty="0">
              <a:solidFill>
                <a:srgbClr val="FF0000"/>
              </a:solidFill>
              <a:highlight>
                <a:srgbClr val="FFFFFF"/>
              </a:highlight>
              <a:latin typeface="Average" panose="020B0604020202020204" charset="0"/>
              <a:ea typeface="Average"/>
              <a:cs typeface="Calibri" panose="020F0502020204030204" pitchFamily="34" charset="0"/>
              <a:sym typeface="Average"/>
            </a:endParaRPr>
          </a:p>
          <a:p>
            <a:pPr marL="0" indent="0">
              <a:lnSpc>
                <a:spcPct val="100000"/>
              </a:lnSpc>
              <a:buNone/>
            </a:pPr>
            <a:r>
              <a:rPr lang="en-US" sz="1200" b="1" dirty="0">
                <a:solidFill>
                  <a:srgbClr val="FF0000"/>
                </a:solidFill>
                <a:highlight>
                  <a:srgbClr val="FFFFFF"/>
                </a:highlight>
                <a:latin typeface="Average" panose="020B0604020202020204" charset="0"/>
                <a:ea typeface="Average"/>
                <a:cs typeface="Calibri" panose="020F0502020204030204" pitchFamily="34" charset="0"/>
                <a:sym typeface="Average"/>
              </a:rPr>
              <a:t>Call 911</a:t>
            </a:r>
          </a:p>
          <a:p>
            <a:pPr marL="0" indent="0">
              <a:lnSpc>
                <a:spcPct val="100000"/>
              </a:lnSpc>
              <a:buNone/>
            </a:pPr>
            <a:r>
              <a:rPr lang="en-US" sz="1200" dirty="0">
                <a:solidFill>
                  <a:schemeClr val="tx1"/>
                </a:solidFill>
                <a:highlight>
                  <a:srgbClr val="FFFFFF"/>
                </a:highlight>
                <a:latin typeface="Average" panose="020B0604020202020204" charset="0"/>
                <a:ea typeface="Average"/>
                <a:cs typeface="Calibri" panose="020F0502020204030204" pitchFamily="34" charset="0"/>
                <a:sym typeface="Average"/>
              </a:rPr>
              <a:t>Contact your resident director</a:t>
            </a:r>
          </a:p>
          <a:p>
            <a:pPr marL="0" indent="0">
              <a:lnSpc>
                <a:spcPct val="100000"/>
              </a:lnSpc>
              <a:buNone/>
            </a:pPr>
            <a:r>
              <a:rPr lang="en-US" sz="1200" dirty="0">
                <a:solidFill>
                  <a:schemeClr val="tx1"/>
                </a:solidFill>
                <a:highlight>
                  <a:srgbClr val="FFFFFF"/>
                </a:highlight>
                <a:latin typeface="Average" panose="020B0604020202020204" charset="0"/>
                <a:ea typeface="Average"/>
                <a:cs typeface="Calibri" panose="020F0502020204030204" pitchFamily="34" charset="0"/>
                <a:sym typeface="Average"/>
              </a:rPr>
              <a:t>Campus Security (509) 527-5777</a:t>
            </a:r>
          </a:p>
          <a:p>
            <a:pPr marL="0" indent="0">
              <a:lnSpc>
                <a:spcPct val="100000"/>
              </a:lnSpc>
              <a:buNone/>
            </a:pPr>
            <a:r>
              <a:rPr lang="en-US" sz="1200" dirty="0">
                <a:solidFill>
                  <a:schemeClr val="tx1"/>
                </a:solidFill>
                <a:highlight>
                  <a:srgbClr val="FFFFFF"/>
                </a:highlight>
                <a:latin typeface="Average" panose="020B0604020202020204" charset="0"/>
                <a:ea typeface="Average"/>
                <a:cs typeface="Calibri" panose="020F0502020204030204" pitchFamily="34" charset="0"/>
                <a:sym typeface="Average"/>
              </a:rPr>
              <a:t>Walla Walla Crisis Response (509) 524-2999</a:t>
            </a:r>
          </a:p>
          <a:p>
            <a:pPr marL="0" indent="0">
              <a:lnSpc>
                <a:spcPct val="100000"/>
              </a:lnSpc>
              <a:buNone/>
            </a:pPr>
            <a:endParaRPr lang="en-US" sz="1200" i="1" dirty="0">
              <a:solidFill>
                <a:srgbClr val="333333"/>
              </a:solidFill>
              <a:highlight>
                <a:srgbClr val="FFFFFF"/>
              </a:highlight>
              <a:latin typeface="Average" panose="020B0604020202020204" charset="0"/>
              <a:ea typeface="Average"/>
              <a:cs typeface="Calibri" panose="020F0502020204030204" pitchFamily="34" charset="0"/>
              <a:sym typeface="Average"/>
            </a:endParaRPr>
          </a:p>
        </p:txBody>
      </p:sp>
      <p:pic>
        <p:nvPicPr>
          <p:cNvPr id="112" name="Google Shape;112;p19"/>
          <p:cNvPicPr preferRelativeResize="0"/>
          <p:nvPr/>
        </p:nvPicPr>
        <p:blipFill>
          <a:blip r:embed="rId3">
            <a:alphaModFix/>
          </a:blip>
          <a:stretch>
            <a:fillRect/>
          </a:stretch>
        </p:blipFill>
        <p:spPr>
          <a:xfrm>
            <a:off x="1" y="4114800"/>
            <a:ext cx="4335025" cy="1028700"/>
          </a:xfrm>
          <a:prstGeom prst="rect">
            <a:avLst/>
          </a:prstGeom>
          <a:noFill/>
          <a:ln>
            <a:noFill/>
          </a:ln>
        </p:spPr>
      </p:pic>
      <p:pic>
        <p:nvPicPr>
          <p:cNvPr id="1026" name="Picture 2" descr="Roll of toilet paper | Roll of toilet paper with one sheet f… |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204" y="1497105"/>
            <a:ext cx="1546618" cy="1708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545804" y="380979"/>
            <a:ext cx="3480391" cy="6623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A Place Like No Other</a:t>
            </a:r>
            <a:endParaRPr b="1" dirty="0">
              <a:latin typeface="Calibri" panose="020F0502020204030204" pitchFamily="34" charset="0"/>
              <a:cs typeface="Calibri" panose="020F0502020204030204" pitchFamily="34" charset="0"/>
            </a:endParaRPr>
          </a:p>
        </p:txBody>
      </p:sp>
      <p:sp>
        <p:nvSpPr>
          <p:cNvPr id="119" name="Google Shape;119;p20"/>
          <p:cNvSpPr txBox="1">
            <a:spLocks noGrp="1"/>
          </p:cNvSpPr>
          <p:nvPr>
            <p:ph type="body" idx="1"/>
          </p:nvPr>
        </p:nvSpPr>
        <p:spPr>
          <a:xfrm>
            <a:off x="4976037" y="380979"/>
            <a:ext cx="3870252" cy="46392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Calibri" panose="020F0502020204030204" pitchFamily="34" charset="0"/>
                <a:ea typeface="Average"/>
                <a:cs typeface="Calibri" panose="020F0502020204030204" pitchFamily="34" charset="0"/>
                <a:sym typeface="Average"/>
              </a:rPr>
              <a:t>Here at Whitman we are a community.</a:t>
            </a:r>
            <a:endParaRPr sz="1800" b="1" dirty="0">
              <a:latin typeface="Calibri" panose="020F0502020204030204" pitchFamily="34" charset="0"/>
              <a:ea typeface="Average"/>
              <a:cs typeface="Calibri" panose="020F0502020204030204" pitchFamily="34" charset="0"/>
              <a:sym typeface="Average"/>
            </a:endParaRPr>
          </a:p>
          <a:p>
            <a:pPr marL="0" lvl="0" indent="0" algn="l" rtl="0">
              <a:spcBef>
                <a:spcPts val="1600"/>
              </a:spcBef>
              <a:spcAft>
                <a:spcPts val="0"/>
              </a:spcAft>
              <a:buNone/>
            </a:pPr>
            <a:r>
              <a:rPr lang="en" sz="1800" dirty="0">
                <a:latin typeface="Calibri" panose="020F0502020204030204" pitchFamily="34" charset="0"/>
                <a:ea typeface="Average"/>
                <a:cs typeface="Calibri" panose="020F0502020204030204" pitchFamily="34" charset="0"/>
                <a:sym typeface="Average"/>
              </a:rPr>
              <a:t>As a community we support your Health and Safety. During times of heightened stress and challenging emotions, we must trust our mental strenghth and confront our fears with care. </a:t>
            </a:r>
          </a:p>
          <a:p>
            <a:pPr marL="0" lvl="0" indent="0" algn="l" rtl="0">
              <a:spcBef>
                <a:spcPts val="1600"/>
              </a:spcBef>
              <a:spcAft>
                <a:spcPts val="0"/>
              </a:spcAft>
              <a:buNone/>
            </a:pPr>
            <a:r>
              <a:rPr lang="en" sz="1800" i="1" dirty="0">
                <a:latin typeface="Calibri" panose="020F0502020204030204" pitchFamily="34" charset="0"/>
                <a:ea typeface="Average"/>
                <a:cs typeface="Calibri" panose="020F0502020204030204" pitchFamily="34" charset="0"/>
                <a:sym typeface="Average"/>
              </a:rPr>
              <a:t>The Counseling Center is here and you are not alone. </a:t>
            </a:r>
            <a:endParaRPr sz="1800" i="1" dirty="0">
              <a:latin typeface="Calibri" panose="020F0502020204030204" pitchFamily="34" charset="0"/>
              <a:ea typeface="Average"/>
              <a:cs typeface="Calibri" panose="020F0502020204030204" pitchFamily="34" charset="0"/>
              <a:sym typeface="Average"/>
            </a:endParaRPr>
          </a:p>
          <a:p>
            <a:pPr marL="0" lvl="0" indent="0" algn="l" rtl="0">
              <a:spcBef>
                <a:spcPts val="1600"/>
              </a:spcBef>
              <a:spcAft>
                <a:spcPts val="1600"/>
              </a:spcAft>
              <a:buNone/>
            </a:pPr>
            <a:endParaRPr dirty="0"/>
          </a:p>
        </p:txBody>
      </p:sp>
      <p:pic>
        <p:nvPicPr>
          <p:cNvPr id="120" name="Google Shape;120;p20"/>
          <p:cNvPicPr preferRelativeResize="0"/>
          <p:nvPr/>
        </p:nvPicPr>
        <p:blipFill>
          <a:blip r:embed="rId3">
            <a:alphaModFix/>
          </a:blip>
          <a:stretch>
            <a:fillRect/>
          </a:stretch>
        </p:blipFill>
        <p:spPr>
          <a:xfrm>
            <a:off x="1" y="3997000"/>
            <a:ext cx="4335025" cy="1146500"/>
          </a:xfrm>
          <a:prstGeom prst="rect">
            <a:avLst/>
          </a:prstGeom>
          <a:noFill/>
          <a:ln>
            <a:noFill/>
          </a:ln>
        </p:spPr>
      </p:pic>
      <p:pic>
        <p:nvPicPr>
          <p:cNvPr id="121" name="Google Shape;121;p20"/>
          <p:cNvPicPr preferRelativeResize="0"/>
          <p:nvPr/>
        </p:nvPicPr>
        <p:blipFill>
          <a:blip r:embed="rId4">
            <a:alphaModFix/>
          </a:blip>
          <a:stretch>
            <a:fillRect/>
          </a:stretch>
        </p:blipFill>
        <p:spPr>
          <a:xfrm>
            <a:off x="1134919" y="1181381"/>
            <a:ext cx="1877206" cy="1877206"/>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615</Words>
  <Application>Microsoft Office PowerPoint</Application>
  <PresentationFormat>On-screen Show (16:9)</PresentationFormat>
  <Paragraphs>64</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Merriweather</vt:lpstr>
      <vt:lpstr>Impact</vt:lpstr>
      <vt:lpstr>Average</vt:lpstr>
      <vt:lpstr>Calibri</vt:lpstr>
      <vt:lpstr>Arial</vt:lpstr>
      <vt:lpstr>Comic Sans MS</vt:lpstr>
      <vt:lpstr>Roboto</vt:lpstr>
      <vt:lpstr>Paradigm</vt:lpstr>
      <vt:lpstr> CORONAVIRUS </vt:lpstr>
      <vt:lpstr>Tips for Managing  Coronavirus Stress   </vt:lpstr>
      <vt:lpstr>Understanding Anxiety and Stress Anxiety: a feeling of worry, nervousness, or unease, typically about an imminent event or something with an uncertain outcome. Stress: a state of mental or emotional strain or tension resulting from adverse or very demanding circumstances.  </vt:lpstr>
      <vt:lpstr>Questions What is Coronavirus?  How is it spread?  What are the symptoms?  How can I protect        myself from infection? </vt:lpstr>
      <vt:lpstr> Limiting your information  to facts    It is easy to get caught up in the frenzy. You have the power of control in your  hands. Trusting the sources that you rely on for your information.               Keep it simple.   </vt:lpstr>
      <vt:lpstr>Safe Space  What does this feel like to you? Here are a few ideas to help you set up a comfortable place for you to balance.   </vt:lpstr>
      <vt:lpstr>Know when you need extra support </vt:lpstr>
      <vt:lpstr>A Place Like No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dc:title>
  <dc:creator>Karene Gonzalez</dc:creator>
  <cp:lastModifiedBy>Karene Gonzalez</cp:lastModifiedBy>
  <cp:revision>17</cp:revision>
  <dcterms:modified xsi:type="dcterms:W3CDTF">2020-03-12T21:04:49Z</dcterms:modified>
</cp:coreProperties>
</file>