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7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30" d="100"/>
          <a:sy n="130" d="100"/>
        </p:scale>
        <p:origin x="29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2B43264-94DE-44DA-A2EA-1B41E60879AD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5D32B583-23CB-41FE-87C0-6185D7000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544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I’m Mindy Neissl and I </a:t>
            </a:r>
            <a:r>
              <a:rPr lang="en-US" sz="1600" dirty="0"/>
              <a:t>take care of all student payroll.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So long story short, just call me, email me or stop by Mem 110 to see </a:t>
            </a:r>
            <a:r>
              <a:rPr lang="en-US" sz="1600" dirty="0" smtClean="0"/>
              <a:t>me if you have any questions.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2B583-23CB-41FE-87C0-6185D7000E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2462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Here, be sure to click on the correct job for the hours you want to enter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We have a lot of students that enter hours into the wrong job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2B583-23CB-41FE-87C0-6185D7000E4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680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This screen shows your sick leave balance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This screen is where you add your regular hours worked and any sick leave you are approved to 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2B583-23CB-41FE-87C0-6185D7000E4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739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During the month, when you enter hours, click on SAVE CHANGES to save them 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At the end of the pay period, when you want to submit your hours to your </a:t>
            </a:r>
            <a:r>
              <a:rPr lang="en-US" sz="1600" dirty="0" smtClean="0"/>
              <a:t>Faculty member</a:t>
            </a:r>
            <a:r>
              <a:rPr lang="en-US" sz="1600" dirty="0" smtClean="0"/>
              <a:t> </a:t>
            </a:r>
            <a:r>
              <a:rPr lang="en-US" sz="1600" dirty="0"/>
              <a:t>for approval, click on the box and then click SAVE CHANGES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This automatically sends an email to your </a:t>
            </a:r>
            <a:r>
              <a:rPr lang="en-US" sz="1600" dirty="0" smtClean="0"/>
              <a:t>Faculty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2B583-23CB-41FE-87C0-6185D7000E4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0786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I know that was a very quick overview, but there are step-by-step instructions for the Web Timesheet process for both </a:t>
            </a:r>
            <a:r>
              <a:rPr lang="en-US" sz="1600" dirty="0" smtClean="0"/>
              <a:t>supervisors and students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You can find these instructions on our Business office website</a:t>
            </a:r>
          </a:p>
          <a:p>
            <a:endParaRPr lang="en-US" sz="1600" dirty="0"/>
          </a:p>
          <a:p>
            <a:r>
              <a:rPr lang="en-US" sz="1600" dirty="0"/>
              <a:t>You can click on Student Resources or Staff and Faculty Resources – for both click on Student Payroll and you will find the instructions out of Web Time Entry</a:t>
            </a:r>
          </a:p>
          <a:p>
            <a:endParaRPr lang="en-US" sz="1600" dirty="0"/>
          </a:p>
          <a:p>
            <a:r>
              <a:rPr lang="en-US" sz="1600" dirty="0"/>
              <a:t>And remember, you can always call, email or stop by to see me with any 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2B583-23CB-41FE-87C0-6185D7000E4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27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76981" y="4380271"/>
            <a:ext cx="6585154" cy="4712110"/>
          </a:xfrm>
        </p:spPr>
        <p:txBody>
          <a:bodyPr/>
          <a:lstStyle/>
          <a:p>
            <a:r>
              <a:rPr lang="en-US" sz="1600" dirty="0"/>
              <a:t>The student pay period </a:t>
            </a:r>
            <a:r>
              <a:rPr lang="en-US" sz="1600" dirty="0" smtClean="0"/>
              <a:t>runs from the 9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</a:t>
            </a:r>
            <a:r>
              <a:rPr lang="en-US" sz="1600" dirty="0"/>
              <a:t>of a month thru the 8</a:t>
            </a:r>
            <a:r>
              <a:rPr lang="en-US" sz="1600" baseline="30000" dirty="0"/>
              <a:t>th</a:t>
            </a:r>
            <a:r>
              <a:rPr lang="en-US" sz="1600" dirty="0"/>
              <a:t> of the following month.  So the upcoming pay period is from May 9</a:t>
            </a:r>
            <a:r>
              <a:rPr lang="en-US" sz="1600" baseline="30000" dirty="0"/>
              <a:t>th</a:t>
            </a:r>
            <a:r>
              <a:rPr lang="en-US" sz="1600" dirty="0"/>
              <a:t> through June 8</a:t>
            </a:r>
            <a:r>
              <a:rPr lang="en-US" sz="1600" baseline="30000" dirty="0"/>
              <a:t>th</a:t>
            </a:r>
            <a:r>
              <a:rPr lang="en-US" sz="1600" dirty="0"/>
              <a:t>.</a:t>
            </a:r>
          </a:p>
          <a:p>
            <a:endParaRPr lang="en-US" sz="1600" dirty="0"/>
          </a:p>
          <a:p>
            <a:r>
              <a:rPr lang="en-US" sz="1600" dirty="0"/>
              <a:t>The system locks users out 1.5 business days after the 8</a:t>
            </a:r>
            <a:r>
              <a:rPr lang="en-US" sz="1600" baseline="30000" dirty="0"/>
              <a:t>th</a:t>
            </a:r>
            <a:r>
              <a:rPr lang="en-US" sz="1600" dirty="0"/>
              <a:t>.  </a:t>
            </a:r>
            <a:r>
              <a:rPr lang="en-US" sz="1600" dirty="0" smtClean="0"/>
              <a:t>Faculty will receive </a:t>
            </a:r>
            <a:r>
              <a:rPr lang="en-US" sz="1600" dirty="0"/>
              <a:t>an email </a:t>
            </a:r>
            <a:r>
              <a:rPr lang="en-US" sz="1600" dirty="0" smtClean="0"/>
              <a:t>each month letting them know the </a:t>
            </a:r>
            <a:r>
              <a:rPr lang="en-US" sz="1600" dirty="0"/>
              <a:t>cutoff </a:t>
            </a:r>
            <a:r>
              <a:rPr lang="en-US" sz="1600" dirty="0" smtClean="0"/>
              <a:t>dates, as </a:t>
            </a:r>
            <a:r>
              <a:rPr lang="en-US" sz="1600" dirty="0"/>
              <a:t>they change slightly depending on what day of the week the 8</a:t>
            </a:r>
            <a:r>
              <a:rPr lang="en-US" sz="1600" baseline="30000" dirty="0"/>
              <a:t>th</a:t>
            </a:r>
            <a:r>
              <a:rPr lang="en-US" sz="1600" dirty="0"/>
              <a:t> falls on.</a:t>
            </a:r>
          </a:p>
          <a:p>
            <a:endParaRPr lang="en-US" sz="1600" dirty="0"/>
          </a:p>
          <a:p>
            <a:r>
              <a:rPr lang="en-US" sz="1600" dirty="0" smtClean="0"/>
              <a:t>Faculty should </a:t>
            </a:r>
            <a:r>
              <a:rPr lang="en-US" sz="1600" dirty="0"/>
              <a:t>require students to have all hours submitted as quickly as possible.  </a:t>
            </a:r>
            <a:r>
              <a:rPr lang="en-US" sz="1600" dirty="0" smtClean="0"/>
              <a:t>Faculty are </a:t>
            </a:r>
            <a:r>
              <a:rPr lang="en-US" sz="1600" dirty="0"/>
              <a:t>not allowed to make any changes to the timesheet, so if an error is found, it must be rejected back to the student to fix and to resubmit.</a:t>
            </a:r>
          </a:p>
          <a:p>
            <a:endParaRPr lang="en-US" sz="1600" dirty="0"/>
          </a:p>
          <a:p>
            <a:r>
              <a:rPr lang="en-US" sz="1600" dirty="0" smtClean="0"/>
              <a:t>When I am processing the payroll each month, there </a:t>
            </a:r>
            <a:r>
              <a:rPr lang="en-US" sz="1600" dirty="0"/>
              <a:t>is no access to the next pay periods timesheet. </a:t>
            </a:r>
            <a:r>
              <a:rPr lang="en-US" sz="1600" dirty="0" smtClean="0"/>
              <a:t>This is generally </a:t>
            </a:r>
            <a:r>
              <a:rPr lang="en-US" sz="1600" dirty="0"/>
              <a:t>between the 10</a:t>
            </a:r>
            <a:r>
              <a:rPr lang="en-US" sz="1600" baseline="30000" dirty="0"/>
              <a:t>th</a:t>
            </a:r>
            <a:r>
              <a:rPr lang="en-US" sz="1600" dirty="0"/>
              <a:t> &amp; 18</a:t>
            </a:r>
            <a:r>
              <a:rPr lang="en-US" sz="1600" baseline="30000" dirty="0"/>
              <a:t>th</a:t>
            </a:r>
            <a:r>
              <a:rPr lang="en-US" sz="1600" dirty="0" smtClean="0"/>
              <a:t>.</a:t>
            </a:r>
          </a:p>
          <a:p>
            <a:endParaRPr lang="en-US" sz="1600" dirty="0"/>
          </a:p>
          <a:p>
            <a:r>
              <a:rPr lang="en-US" sz="1600" dirty="0" smtClean="0"/>
              <a:t>Because </a:t>
            </a:r>
            <a:r>
              <a:rPr lang="en-US" sz="1600" dirty="0"/>
              <a:t>of this, students should log their hours separately to </a:t>
            </a:r>
            <a:r>
              <a:rPr lang="en-US" sz="1600" dirty="0" smtClean="0"/>
              <a:t>keep </a:t>
            </a:r>
            <a:r>
              <a:rPr lang="en-US" sz="1600" dirty="0"/>
              <a:t>accurate track of hours worked</a:t>
            </a:r>
            <a:r>
              <a:rPr lang="en-US" sz="1600" dirty="0" smtClean="0"/>
              <a:t>.  Faculty should track student hours, </a:t>
            </a:r>
            <a:r>
              <a:rPr lang="en-US" sz="1600" dirty="0"/>
              <a:t>as well, so they can verify </a:t>
            </a:r>
            <a:r>
              <a:rPr lang="en-US" sz="1600" dirty="0" smtClean="0"/>
              <a:t>that the </a:t>
            </a:r>
            <a:r>
              <a:rPr lang="en-US" sz="1600" dirty="0"/>
              <a:t>hours submitted are accurate.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2B583-23CB-41FE-87C0-6185D7000E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426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36588" y="4473892"/>
            <a:ext cx="6082636" cy="4356074"/>
          </a:xfrm>
        </p:spPr>
        <p:txBody>
          <a:bodyPr/>
          <a:lstStyle/>
          <a:p>
            <a:r>
              <a:rPr lang="en-US" sz="1600" dirty="0"/>
              <a:t>Students may not work Overtime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Overtime is any hours worked over 40 hours in a week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Our week, for payroll purposes, runs from 12:00 am on Sunday to 11:59 pm on Saturday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Even if the pay period ends mid-week, we still cannot go over 40 hours between Sunday &amp; Saturday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SUPER IMPORTANT - If you have more than one job at Whitman, you have to take into account the hours worked for all jobs when making sure you do not go over 40 hours/week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2B583-23CB-41FE-87C0-6185D7000E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458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 smtClean="0"/>
              <a:t>Faculty must </a:t>
            </a:r>
            <a:r>
              <a:rPr lang="en-US" sz="1600" dirty="0"/>
              <a:t>review and approve all student timesheets </a:t>
            </a:r>
            <a:r>
              <a:rPr lang="en-US" sz="1600" dirty="0" smtClean="0"/>
              <a:t>each </a:t>
            </a:r>
            <a:r>
              <a:rPr lang="en-US" sz="1600" dirty="0"/>
              <a:t>month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Alternate supervisors are set up for each position – generally it will be the Division or Admin </a:t>
            </a:r>
            <a:r>
              <a:rPr lang="en-US" sz="1600" dirty="0" smtClean="0"/>
              <a:t>Assistants, it could be Qi on the Provosts office, or </a:t>
            </a:r>
            <a:r>
              <a:rPr lang="en-US" sz="1600" dirty="0" err="1" smtClean="0"/>
              <a:t>Tana</a:t>
            </a:r>
            <a:r>
              <a:rPr lang="en-US" sz="1600" dirty="0" smtClean="0"/>
              <a:t> Park with Grants</a:t>
            </a: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 smtClean="0"/>
              <a:t>If a Faculty member will be away and unable to access timesheets during the cutoff period, they will need to let </a:t>
            </a:r>
            <a:r>
              <a:rPr lang="en-US" sz="1600" dirty="0"/>
              <a:t>their alternate know in advance so they can be prepared to do </a:t>
            </a:r>
            <a:r>
              <a:rPr lang="en-US" sz="1600" dirty="0" smtClean="0"/>
              <a:t>it for them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2B583-23CB-41FE-87C0-6185D7000E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99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Okay, now on to Web Timesheet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You get to Web Timesheets through your </a:t>
            </a:r>
            <a:r>
              <a:rPr lang="en-US" sz="1600" dirty="0" err="1"/>
              <a:t>myWhitman</a:t>
            </a: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Here is the </a:t>
            </a:r>
            <a:r>
              <a:rPr lang="en-US" sz="1600" dirty="0" smtClean="0"/>
              <a:t>Faculty </a:t>
            </a:r>
            <a:r>
              <a:rPr lang="en-US" sz="1600" dirty="0" err="1"/>
              <a:t>myWhitman</a:t>
            </a:r>
            <a:r>
              <a:rPr lang="en-US" sz="1600" dirty="0"/>
              <a:t> screen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 smtClean="0"/>
              <a:t>Faculty will </a:t>
            </a:r>
            <a:r>
              <a:rPr lang="en-US" sz="1600" dirty="0"/>
              <a:t>click on Student Worker Time Approval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2B583-23CB-41FE-87C0-6185D7000E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08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This brings you to the list of students.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You will click on the name of the student you want to review.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2B583-23CB-41FE-87C0-6185D7000E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687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 smtClean="0"/>
              <a:t>On the top of their timesheet, you will see the students sick leave balance.</a:t>
            </a:r>
          </a:p>
          <a:p>
            <a:endParaRPr lang="en-US" sz="1600" dirty="0"/>
          </a:p>
          <a:p>
            <a:r>
              <a:rPr lang="en-US" sz="1600" dirty="0" smtClean="0"/>
              <a:t>This </a:t>
            </a:r>
            <a:r>
              <a:rPr lang="en-US" sz="1600" dirty="0"/>
              <a:t>screen </a:t>
            </a:r>
            <a:r>
              <a:rPr lang="en-US" sz="1600" dirty="0" smtClean="0"/>
              <a:t>also shows you the </a:t>
            </a:r>
            <a:r>
              <a:rPr lang="en-US" sz="1600" dirty="0" smtClean="0"/>
              <a:t>regular &amp; sick leave hours the student submitted.</a:t>
            </a:r>
          </a:p>
          <a:p>
            <a:endParaRPr lang="en-US" sz="1600" dirty="0"/>
          </a:p>
          <a:p>
            <a:r>
              <a:rPr lang="en-US" sz="1600" dirty="0" smtClean="0"/>
              <a:t>If there </a:t>
            </a:r>
            <a:r>
              <a:rPr lang="en-US" sz="1600" dirty="0" smtClean="0"/>
              <a:t>are any overtime hours listed, </a:t>
            </a:r>
            <a:r>
              <a:rPr lang="en-US" sz="1600" dirty="0"/>
              <a:t>these cannot be changed by </a:t>
            </a:r>
            <a:r>
              <a:rPr lang="en-US" sz="1600" dirty="0" smtClean="0"/>
              <a:t>Faculty </a:t>
            </a:r>
            <a:r>
              <a:rPr lang="en-US" sz="1600" dirty="0"/>
              <a:t>as they are automatically figured based on all hours submitted for all jobs</a:t>
            </a:r>
            <a:r>
              <a:rPr lang="en-US" sz="1600" dirty="0" smtClean="0"/>
              <a:t>.</a:t>
            </a:r>
          </a:p>
          <a:p>
            <a:endParaRPr lang="en-US" sz="1600" dirty="0"/>
          </a:p>
          <a:p>
            <a:r>
              <a:rPr lang="en-US" sz="1600" dirty="0" smtClean="0"/>
              <a:t>Feel free to contact me about this….if not, I will be in contact with you when I am processing payroll to ensure the right department is charged.</a:t>
            </a:r>
            <a:endParaRPr lang="en-US" sz="1600" dirty="0"/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2B583-23CB-41FE-87C0-6185D7000E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621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Once you review the hours submitted, you will either approve or reject </a:t>
            </a:r>
            <a:r>
              <a:rPr lang="en-US" sz="1600" dirty="0" smtClean="0"/>
              <a:t>them – do this by using the drop box by Supervisor Decision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 smtClean="0"/>
              <a:t>If </a:t>
            </a:r>
            <a:r>
              <a:rPr lang="en-US" sz="1600" dirty="0" smtClean="0"/>
              <a:t>you approve the timesheet, then just click on SAVE CHANGES</a:t>
            </a:r>
          </a:p>
          <a:p>
            <a:endParaRPr lang="en-US" sz="1600" dirty="0" smtClean="0"/>
          </a:p>
          <a:p>
            <a:r>
              <a:rPr lang="en-US" sz="1600" dirty="0" smtClean="0"/>
              <a:t>If </a:t>
            </a:r>
            <a:r>
              <a:rPr lang="en-US" sz="1600" dirty="0" smtClean="0"/>
              <a:t>you </a:t>
            </a:r>
            <a:r>
              <a:rPr lang="en-US" sz="1600" dirty="0"/>
              <a:t>reject </a:t>
            </a:r>
            <a:r>
              <a:rPr lang="en-US" sz="1600" dirty="0" smtClean="0"/>
              <a:t>the timesheet, you will need to fill in the email subject and comments sections.  Be </a:t>
            </a:r>
            <a:r>
              <a:rPr lang="en-US" sz="1600" dirty="0"/>
              <a:t>sure to give enough information to let the student know what they need to do to fix the </a:t>
            </a:r>
            <a:r>
              <a:rPr lang="en-US" sz="1600" dirty="0" smtClean="0"/>
              <a:t>timesheet – then you will click on SAVE CHANGES</a:t>
            </a:r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Once you click on SAVE CHANGES, it </a:t>
            </a:r>
            <a:r>
              <a:rPr lang="en-US" sz="1600" dirty="0" smtClean="0"/>
              <a:t>automatically sends an email to the student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2B583-23CB-41FE-87C0-6185D7000E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9763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Quickly – here is what the student </a:t>
            </a:r>
            <a:r>
              <a:rPr lang="en-US" sz="1600" dirty="0" err="1"/>
              <a:t>myWhitman</a:t>
            </a:r>
            <a:r>
              <a:rPr lang="en-US" sz="1600" dirty="0"/>
              <a:t> screen looks like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You will click on Enter My Work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2B583-23CB-41FE-87C0-6185D7000E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319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b="1" dirty="0" smtClean="0"/>
              <a:t>WEB TIMESHEETS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Mindy Neissl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Accounting Coordinator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(509) 527-5130 or neisslmm@whitman.edu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4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447868" y="1324948"/>
            <a:ext cx="9088017" cy="27245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81942" y="3069771"/>
            <a:ext cx="1474237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15003" y="4683968"/>
            <a:ext cx="58036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STUDENT INSTRUCTIONS #2</a:t>
            </a:r>
          </a:p>
          <a:p>
            <a:endParaRPr lang="en-US" dirty="0"/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dirty="0" smtClean="0"/>
              <a:t>Click on the Position Title for the job you want to enter hours for.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80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289249" y="354563"/>
            <a:ext cx="7959012" cy="39925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28390" y="4499257"/>
            <a:ext cx="550506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STUDENT INSTRUCTIONS #3</a:t>
            </a:r>
          </a:p>
          <a:p>
            <a:endParaRPr lang="en-US" dirty="0"/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dirty="0" smtClean="0"/>
              <a:t>Sick leave balance is listed on the top of the Web Timesheet.</a:t>
            </a:r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dirty="0" smtClean="0"/>
              <a:t>Add in hours worked and sick leave used for each day you worked during the pay period.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64490" y="2071397"/>
            <a:ext cx="783771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5232" y="2071397"/>
            <a:ext cx="783771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315616" y="2864498"/>
            <a:ext cx="531845" cy="37322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83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65715" y="4170784"/>
            <a:ext cx="560769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STUDENT INSTRUCTIONS #4</a:t>
            </a:r>
          </a:p>
          <a:p>
            <a:endParaRPr lang="en-US" dirty="0"/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dirty="0" smtClean="0"/>
              <a:t>When entering hours prior to the end of a pay period, click on SAVE CHANGES.</a:t>
            </a:r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dirty="0" smtClean="0"/>
              <a:t>Once you are ready to submit hours at the end of the pay period, click on the box for your electronic signature and then click on SAVE CHANGES.</a:t>
            </a:r>
            <a:endParaRPr lang="en-US" dirty="0"/>
          </a:p>
        </p:txBody>
      </p:sp>
      <p:sp>
        <p:nvSpPr>
          <p:cNvPr id="6" name="AutoShape 2" descr="image.png"/>
          <p:cNvSpPr>
            <a:spLocks noChangeAspect="1" noChangeArrowheads="1"/>
          </p:cNvSpPr>
          <p:nvPr/>
        </p:nvSpPr>
        <p:spPr bwMode="auto">
          <a:xfrm>
            <a:off x="155575" y="-762000"/>
            <a:ext cx="51625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970383"/>
            <a:ext cx="9380084" cy="31263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425543" y="3657600"/>
            <a:ext cx="1287624" cy="5131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0" y="2481943"/>
            <a:ext cx="419878" cy="41054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562669" y="2827176"/>
            <a:ext cx="992025" cy="0"/>
          </a:xfrm>
          <a:prstGeom prst="line">
            <a:avLst/>
          </a:prstGeom>
          <a:ln w="285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173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299" y="83975"/>
            <a:ext cx="80989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</a:rPr>
              <a:t>WHERE TO FIND STEP-BY-STEP INSTRUCTIONS: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990" y="607195"/>
            <a:ext cx="7256221" cy="61201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6588" y="5977451"/>
            <a:ext cx="1670180" cy="7499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04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455" y="183050"/>
            <a:ext cx="7657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2"/>
                </a:solidFill>
              </a:rPr>
              <a:t>STUDENT PAY PERIOD INFORMATION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5820" y="1010421"/>
            <a:ext cx="833223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/>
              </a:buClr>
              <a:buSzPct val="130000"/>
              <a:buFont typeface="Trebuchet MS" panose="020B0603020202020204" pitchFamily="34" charset="0"/>
              <a:buChar char="•"/>
            </a:pPr>
            <a:r>
              <a:rPr lang="en-US" sz="2000" dirty="0" smtClean="0"/>
              <a:t>The student pay period runs from the 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of a month to the 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of the following month (example May 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thru June 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)</a:t>
            </a:r>
          </a:p>
          <a:p>
            <a:pPr marL="285750" indent="-285750">
              <a:buClr>
                <a:schemeClr val="accent2"/>
              </a:buClr>
              <a:buSzPct val="130000"/>
              <a:buFont typeface="Trebuchet MS" panose="020B0603020202020204" pitchFamily="34" charset="0"/>
              <a:buChar char="•"/>
            </a:pPr>
            <a:endParaRPr lang="en-US" sz="2000" dirty="0"/>
          </a:p>
          <a:p>
            <a:pPr marL="285750" indent="-285750">
              <a:buClr>
                <a:schemeClr val="accent2"/>
              </a:buClr>
              <a:buSzPct val="130000"/>
              <a:buFont typeface="Trebuchet MS" panose="020B0603020202020204" pitchFamily="34" charset="0"/>
              <a:buChar char="•"/>
            </a:pPr>
            <a:r>
              <a:rPr lang="en-US" sz="2000" dirty="0" smtClean="0"/>
              <a:t>The cutoff for entering and approving time in web timesheets is 1.5 business days after the 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.</a:t>
            </a:r>
          </a:p>
          <a:p>
            <a:pPr marL="285750" indent="-285750">
              <a:buClr>
                <a:schemeClr val="accent2"/>
              </a:buClr>
              <a:buSzPct val="130000"/>
              <a:buFont typeface="Trebuchet MS" panose="020B0603020202020204" pitchFamily="34" charset="0"/>
              <a:buChar char="•"/>
            </a:pPr>
            <a:endParaRPr lang="en-US" sz="2000" dirty="0"/>
          </a:p>
          <a:p>
            <a:pPr marL="285750" indent="-285750">
              <a:buClr>
                <a:schemeClr val="accent2"/>
              </a:buClr>
              <a:buSzPct val="130000"/>
              <a:buFont typeface="Trebuchet MS" panose="020B0603020202020204" pitchFamily="34" charset="0"/>
              <a:buChar char="•"/>
            </a:pPr>
            <a:r>
              <a:rPr lang="en-US" sz="2000" dirty="0" smtClean="0"/>
              <a:t>Faculty should require their student workers to enter and submit all hours worked for the pay period no later than the 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of the month.  This allows the faculty time to review and to reject timesheets for correction, if necessary.</a:t>
            </a:r>
          </a:p>
          <a:p>
            <a:pPr marL="285750" indent="-285750">
              <a:buClr>
                <a:schemeClr val="accent2"/>
              </a:buClr>
              <a:buSzPct val="130000"/>
              <a:buFont typeface="Trebuchet MS" panose="020B0603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Clr>
                <a:schemeClr val="accent2"/>
              </a:buClr>
              <a:buSzPct val="130000"/>
              <a:buFont typeface="Trebuchet MS" panose="020B0603020202020204" pitchFamily="34" charset="0"/>
              <a:buChar char="•"/>
            </a:pPr>
            <a:r>
              <a:rPr lang="en-US" sz="2000" dirty="0" smtClean="0"/>
              <a:t>Students and faculty will not have access to the new pay period’s timesheet until I have completed processing payroll.  Generally, there is no access between the 10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and the 18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.</a:t>
            </a:r>
          </a:p>
          <a:p>
            <a:pPr marL="285750" indent="-285750">
              <a:buClr>
                <a:schemeClr val="accent2"/>
              </a:buClr>
              <a:buSzPct val="130000"/>
              <a:buFont typeface="Trebuchet MS" panose="020B0603020202020204" pitchFamily="34" charset="0"/>
              <a:buChar char="•"/>
            </a:pPr>
            <a:endParaRPr lang="en-US" sz="2000" dirty="0"/>
          </a:p>
          <a:p>
            <a:pPr marL="285750" indent="-285750">
              <a:buClr>
                <a:schemeClr val="accent2"/>
              </a:buClr>
              <a:buSzPct val="130000"/>
              <a:buFont typeface="Trebuchet MS" panose="020B0603020202020204" pitchFamily="34" charset="0"/>
              <a:buChar char="•"/>
            </a:pPr>
            <a:r>
              <a:rPr lang="en-US" sz="2000" dirty="0" smtClean="0"/>
              <a:t>Because of this, students and faculty should keep track of hours worked separately in order to be prepared for entering hours in their web timesheet once they are open.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7246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9806" y="291115"/>
            <a:ext cx="94040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2"/>
                </a:solidFill>
              </a:rPr>
              <a:t>TRACKING HOURS - STUDENT RESPONSIBILITIES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0378" y="1263703"/>
            <a:ext cx="866220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sz="2400" dirty="0" smtClean="0"/>
              <a:t>Students may not work overtime. It is the student’s responsibility to track hours to ensure they do not go into overtime. </a:t>
            </a:r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sz="2400" dirty="0" smtClean="0"/>
              <a:t>Overtime is defined as more than 40 hours in a week.</a:t>
            </a:r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sz="2400" dirty="0" smtClean="0"/>
              <a:t>All hours worked in all jobs are included in # of hours worked in a week.</a:t>
            </a:r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sz="2400" dirty="0" smtClean="0"/>
              <a:t>A week is defined as any hours worked between Sunday at 12:00 am to Saturday at 11:59 pm.</a:t>
            </a:r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sz="2400" dirty="0" smtClean="0"/>
              <a:t>Hours for the week do not start over if the pay period</a:t>
            </a:r>
          </a:p>
          <a:p>
            <a:pPr>
              <a:buClr>
                <a:schemeClr val="accent2"/>
              </a:buClr>
              <a:buSzPct val="130000"/>
            </a:pPr>
            <a:r>
              <a:rPr lang="en-US" sz="2400" dirty="0"/>
              <a:t> </a:t>
            </a:r>
            <a:r>
              <a:rPr lang="en-US" sz="2400" dirty="0" smtClean="0"/>
              <a:t>  ends in the middle of a week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95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6847" y="188479"/>
            <a:ext cx="98892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2"/>
                </a:solidFill>
              </a:rPr>
              <a:t>TRACKING HOURS –</a:t>
            </a:r>
          </a:p>
          <a:p>
            <a:r>
              <a:rPr lang="en-US" sz="3200" b="1" dirty="0" smtClean="0">
                <a:solidFill>
                  <a:schemeClr val="accent2"/>
                </a:solidFill>
              </a:rPr>
              <a:t>FACULTY RESPONSIBILITIES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5733" y="1683581"/>
            <a:ext cx="866220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sz="2400" dirty="0" smtClean="0"/>
              <a:t>Faculty are responsible for reviewing and approving all student timesheets.</a:t>
            </a:r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sz="2400" dirty="0" smtClean="0"/>
              <a:t>There will be an alternate supervisor set up in case the faculty member does not have access during the end of the pay period. Division/Admin Assistants will be the alternates in most cases. </a:t>
            </a:r>
            <a:r>
              <a:rPr lang="en-US" sz="2400" dirty="0" err="1" smtClean="0"/>
              <a:t>Tana</a:t>
            </a:r>
            <a:r>
              <a:rPr lang="en-US" sz="2400" dirty="0" smtClean="0"/>
              <a:t> Park will be the alternate for NSF, Murdock and other external grants.</a:t>
            </a:r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sz="2400" dirty="0" smtClean="0"/>
              <a:t>Faculty should communicate, well in advance, to their alternate any times when they will need them to approve timesheets.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12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61860" y="5365102"/>
            <a:ext cx="58036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FACULTY </a:t>
            </a:r>
            <a:r>
              <a:rPr lang="en-US" b="1" dirty="0">
                <a:solidFill>
                  <a:schemeClr val="accent2"/>
                </a:solidFill>
              </a:rPr>
              <a:t>INSTRUCTIONS #</a:t>
            </a:r>
            <a:r>
              <a:rPr lang="en-US" b="1" dirty="0" smtClean="0">
                <a:solidFill>
                  <a:schemeClr val="accent2"/>
                </a:solidFill>
              </a:rPr>
              <a:t>1</a:t>
            </a:r>
          </a:p>
          <a:p>
            <a:endParaRPr lang="en-US" dirty="0"/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dirty="0" smtClean="0"/>
              <a:t>Click on Student Worker Time Approval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667" y="747625"/>
            <a:ext cx="9283250" cy="36581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2509" y="3682538"/>
            <a:ext cx="1928553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5" name="Curved Left Arrow 4"/>
          <p:cNvSpPr/>
          <p:nvPr/>
        </p:nvSpPr>
        <p:spPr>
          <a:xfrm rot="2017291">
            <a:off x="1778923" y="1255223"/>
            <a:ext cx="407323" cy="758952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12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417" y="1073020"/>
            <a:ext cx="9229725" cy="34671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04245" y="1073020"/>
            <a:ext cx="1217897" cy="5878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61860" y="5365102"/>
            <a:ext cx="58036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FACULTY </a:t>
            </a:r>
            <a:r>
              <a:rPr lang="en-US" b="1" dirty="0">
                <a:solidFill>
                  <a:schemeClr val="accent2"/>
                </a:solidFill>
              </a:rPr>
              <a:t>INSTRUCTIONS </a:t>
            </a:r>
            <a:r>
              <a:rPr lang="en-US" b="1" dirty="0" smtClean="0">
                <a:solidFill>
                  <a:schemeClr val="accent2"/>
                </a:solidFill>
              </a:rPr>
              <a:t>#2</a:t>
            </a:r>
          </a:p>
          <a:p>
            <a:endParaRPr lang="en-US" dirty="0"/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dirty="0" smtClean="0"/>
              <a:t>Click on Name for the student you want to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8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625" y="1427388"/>
            <a:ext cx="9463573" cy="26874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40351" y="1212980"/>
            <a:ext cx="1474237" cy="6531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75298" y="4347671"/>
            <a:ext cx="580364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FACULTY </a:t>
            </a:r>
            <a:r>
              <a:rPr lang="en-US" b="1" dirty="0">
                <a:solidFill>
                  <a:schemeClr val="accent2"/>
                </a:solidFill>
              </a:rPr>
              <a:t>INSTRUCTIONS </a:t>
            </a:r>
            <a:r>
              <a:rPr lang="en-US" b="1" dirty="0" smtClean="0">
                <a:solidFill>
                  <a:schemeClr val="accent2"/>
                </a:solidFill>
              </a:rPr>
              <a:t>#3</a:t>
            </a:r>
          </a:p>
          <a:p>
            <a:endParaRPr lang="en-US" dirty="0"/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dirty="0" smtClean="0"/>
              <a:t>If you want to know a student’s sick leave balance, you can see it on the top of their Web Timesheet.</a:t>
            </a:r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dirty="0" smtClean="0"/>
              <a:t>Overtime is figured based on all jobs.  This is not something you can change.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60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724" y="461574"/>
            <a:ext cx="9144194" cy="50577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57592" y="559837"/>
            <a:ext cx="1101012" cy="5878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44415" y="5029200"/>
            <a:ext cx="58036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FACULTY </a:t>
            </a:r>
            <a:r>
              <a:rPr lang="en-US" b="1" dirty="0">
                <a:solidFill>
                  <a:schemeClr val="accent2"/>
                </a:solidFill>
              </a:rPr>
              <a:t>INSTRUCTIONS </a:t>
            </a:r>
            <a:r>
              <a:rPr lang="en-US" b="1" dirty="0" smtClean="0">
                <a:solidFill>
                  <a:schemeClr val="accent2"/>
                </a:solidFill>
              </a:rPr>
              <a:t>#4</a:t>
            </a:r>
          </a:p>
          <a:p>
            <a:endParaRPr lang="en-US" dirty="0"/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dirty="0" smtClean="0"/>
              <a:t>Enter Supervisor Decision.</a:t>
            </a:r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dirty="0" smtClean="0"/>
              <a:t>If you reject it, complete email information.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50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653142" y="494523"/>
            <a:ext cx="8498633" cy="439599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1763" y="4521185"/>
            <a:ext cx="1268962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48134" y="5327779"/>
            <a:ext cx="58036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STUDENT </a:t>
            </a:r>
            <a:r>
              <a:rPr lang="en-US" b="1" dirty="0">
                <a:solidFill>
                  <a:schemeClr val="accent2"/>
                </a:solidFill>
              </a:rPr>
              <a:t>INSTRUCTIONS #</a:t>
            </a:r>
            <a:r>
              <a:rPr lang="en-US" b="1" dirty="0" smtClean="0">
                <a:solidFill>
                  <a:schemeClr val="accent2"/>
                </a:solidFill>
              </a:rPr>
              <a:t>1</a:t>
            </a:r>
          </a:p>
          <a:p>
            <a:endParaRPr lang="en-US" dirty="0"/>
          </a:p>
          <a:p>
            <a:pPr marL="285750" indent="-285750">
              <a:buClr>
                <a:schemeClr val="accent2"/>
              </a:buClr>
              <a:buSzPct val="130000"/>
              <a:buFont typeface="Arial" panose="020B0604020202020204" pitchFamily="34" charset="0"/>
              <a:buChar char="•"/>
            </a:pPr>
            <a:r>
              <a:rPr lang="en-US" dirty="0" smtClean="0"/>
              <a:t>Click on Enter My Work Hours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86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930</TotalTime>
  <Words>1415</Words>
  <Application>Microsoft Office PowerPoint</Application>
  <PresentationFormat>Widescreen</PresentationFormat>
  <Paragraphs>169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Facet</vt:lpstr>
      <vt:lpstr>WEB TIMESHEETS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Whitman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TIMESHEETS</dc:title>
  <dc:creator>Mindy Neissl</dc:creator>
  <cp:lastModifiedBy>Mindy Neissl</cp:lastModifiedBy>
  <cp:revision>29</cp:revision>
  <cp:lastPrinted>2019-04-23T21:36:39Z</cp:lastPrinted>
  <dcterms:created xsi:type="dcterms:W3CDTF">2019-04-22T16:11:55Z</dcterms:created>
  <dcterms:modified xsi:type="dcterms:W3CDTF">2019-04-24T23:40:19Z</dcterms:modified>
</cp:coreProperties>
</file>