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70" r:id="rId5"/>
    <p:sldId id="258" r:id="rId6"/>
    <p:sldId id="271" r:id="rId7"/>
    <p:sldId id="273" r:id="rId8"/>
    <p:sldId id="272" r:id="rId9"/>
    <p:sldId id="275" r:id="rId10"/>
    <p:sldId id="259" r:id="rId11"/>
    <p:sldId id="274" r:id="rId12"/>
    <p:sldId id="260" r:id="rId13"/>
    <p:sldId id="261" r:id="rId14"/>
    <p:sldId id="262" r:id="rId15"/>
    <p:sldId id="263" r:id="rId16"/>
    <p:sldId id="265" r:id="rId17"/>
    <p:sldId id="264" r:id="rId18"/>
    <p:sldId id="267"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1/27/2020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1/27/2020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792481"/>
            <a:ext cx="8676222" cy="2233352"/>
          </a:xfrm>
        </p:spPr>
        <p:txBody>
          <a:bodyPr>
            <a:normAutofit/>
          </a:bodyPr>
          <a:lstStyle/>
          <a:p>
            <a:r>
              <a:rPr lang="en-US" sz="6600" b="1" dirty="0" err="1" smtClean="0"/>
              <a:t>Jpmc</a:t>
            </a:r>
            <a:r>
              <a:rPr lang="en-US" sz="6600" b="1" dirty="0" smtClean="0"/>
              <a:t> compliance training</a:t>
            </a:r>
            <a:endParaRPr lang="en-US" sz="6600" b="1" dirty="0"/>
          </a:p>
        </p:txBody>
      </p:sp>
      <p:sp>
        <p:nvSpPr>
          <p:cNvPr id="3" name="Subtitle 2"/>
          <p:cNvSpPr>
            <a:spLocks noGrp="1"/>
          </p:cNvSpPr>
          <p:nvPr>
            <p:ph type="subTitle" idx="1"/>
          </p:nvPr>
        </p:nvSpPr>
        <p:spPr>
          <a:xfrm>
            <a:off x="1751012" y="4700848"/>
            <a:ext cx="8676222" cy="1905000"/>
          </a:xfrm>
        </p:spPr>
        <p:txBody>
          <a:bodyPr/>
          <a:lstStyle/>
          <a:p>
            <a:r>
              <a:rPr lang="en-US" dirty="0" smtClean="0"/>
              <a:t>January 2020</a:t>
            </a:r>
          </a:p>
          <a:p>
            <a:r>
              <a:rPr lang="en-US" dirty="0" smtClean="0"/>
              <a:t>Mindy Neissl, Accounting Coordinator</a:t>
            </a:r>
          </a:p>
          <a:p>
            <a:r>
              <a:rPr lang="en-US" dirty="0" smtClean="0"/>
              <a:t>Business Office Annex</a:t>
            </a:r>
            <a:endParaRPr lang="en-US" dirty="0"/>
          </a:p>
        </p:txBody>
      </p:sp>
    </p:spTree>
    <p:extLst>
      <p:ext uri="{BB962C8B-B14F-4D97-AF65-F5344CB8AC3E}">
        <p14:creationId xmlns:p14="http://schemas.microsoft.com/office/powerpoint/2010/main" val="234662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r>
              <a:rPr lang="en-US" sz="4400" b="1" dirty="0" smtClean="0"/>
              <a:t>Documentation packet</a:t>
            </a:r>
            <a:endParaRPr lang="en-US" sz="4400" b="1" dirty="0"/>
          </a:p>
        </p:txBody>
      </p:sp>
      <p:sp>
        <p:nvSpPr>
          <p:cNvPr id="3" name="Content Placeholder 2"/>
          <p:cNvSpPr>
            <a:spLocks noGrp="1"/>
          </p:cNvSpPr>
          <p:nvPr>
            <p:ph idx="1"/>
          </p:nvPr>
        </p:nvSpPr>
        <p:spPr>
          <a:xfrm>
            <a:off x="1141413" y="2126672"/>
            <a:ext cx="9905998" cy="3484419"/>
          </a:xfrm>
        </p:spPr>
        <p:txBody>
          <a:bodyPr>
            <a:normAutofit/>
          </a:bodyPr>
          <a:lstStyle/>
          <a:p>
            <a:r>
              <a:rPr lang="en-US" sz="2400" dirty="0" smtClean="0"/>
              <a:t>The Statement or the JPMC MasterCard Documentation form can be on top.</a:t>
            </a:r>
          </a:p>
          <a:p>
            <a:pPr marL="0" indent="0">
              <a:buNone/>
            </a:pPr>
            <a:endParaRPr lang="en-US" sz="800" dirty="0" smtClean="0"/>
          </a:p>
          <a:p>
            <a:r>
              <a:rPr lang="en-US" sz="2400" dirty="0" smtClean="0"/>
              <a:t>We go off of the statement when we are reviewing the documentation, so all receipts must be in order based on the order of the charges on the statement.</a:t>
            </a:r>
          </a:p>
          <a:p>
            <a:pPr marL="0" indent="0">
              <a:buNone/>
            </a:pPr>
            <a:endParaRPr lang="en-US" sz="800" dirty="0" smtClean="0"/>
          </a:p>
          <a:p>
            <a:r>
              <a:rPr lang="en-US" sz="2400" dirty="0" smtClean="0"/>
              <a:t>All receipts must match the amount of the charge on the statement. </a:t>
            </a:r>
            <a:endParaRPr lang="en-US" sz="2400" dirty="0"/>
          </a:p>
        </p:txBody>
      </p:sp>
    </p:spTree>
    <p:extLst>
      <p:ext uri="{BB962C8B-B14F-4D97-AF65-F5344CB8AC3E}">
        <p14:creationId xmlns:p14="http://schemas.microsoft.com/office/powerpoint/2010/main" val="198847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14" y="174100"/>
            <a:ext cx="4830041" cy="644005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14907" y="197153"/>
            <a:ext cx="4795463" cy="6393951"/>
          </a:xfrm>
          <a:prstGeom prst="rect">
            <a:avLst/>
          </a:prstGeom>
        </p:spPr>
      </p:pic>
    </p:spTree>
    <p:extLst>
      <p:ext uri="{BB962C8B-B14F-4D97-AF65-F5344CB8AC3E}">
        <p14:creationId xmlns:p14="http://schemas.microsoft.com/office/powerpoint/2010/main" val="86007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r>
              <a:rPr lang="en-US" sz="4400" b="1" dirty="0" smtClean="0"/>
              <a:t>Documentation packet (cont’d)</a:t>
            </a:r>
            <a:endParaRPr lang="en-US" sz="4400" b="1" dirty="0"/>
          </a:p>
        </p:txBody>
      </p:sp>
      <p:sp>
        <p:nvSpPr>
          <p:cNvPr id="3" name="Content Placeholder 2"/>
          <p:cNvSpPr>
            <a:spLocks noGrp="1"/>
          </p:cNvSpPr>
          <p:nvPr>
            <p:ph idx="1"/>
          </p:nvPr>
        </p:nvSpPr>
        <p:spPr>
          <a:xfrm>
            <a:off x="1141413" y="2159922"/>
            <a:ext cx="9905998" cy="3708863"/>
          </a:xfrm>
        </p:spPr>
        <p:txBody>
          <a:bodyPr>
            <a:normAutofit lnSpcReduction="10000"/>
          </a:bodyPr>
          <a:lstStyle/>
          <a:p>
            <a:r>
              <a:rPr lang="en-US" sz="2400" dirty="0" smtClean="0"/>
              <a:t>Needs the business purpose for each charge (why should Whitman pay for this?).</a:t>
            </a:r>
          </a:p>
          <a:p>
            <a:pPr marL="0" indent="0">
              <a:buNone/>
            </a:pPr>
            <a:endParaRPr lang="en-US" sz="800" dirty="0" smtClean="0"/>
          </a:p>
          <a:p>
            <a:r>
              <a:rPr lang="en-US" sz="2400" dirty="0" smtClean="0"/>
              <a:t>Need the # of diners for each meal charge (our office requires names for 5 or less – other departments have different requirements).</a:t>
            </a:r>
          </a:p>
          <a:p>
            <a:pPr marL="0" indent="0">
              <a:buNone/>
            </a:pPr>
            <a:endParaRPr lang="en-US" sz="800" dirty="0" smtClean="0"/>
          </a:p>
          <a:p>
            <a:r>
              <a:rPr lang="en-US" sz="2400" dirty="0" smtClean="0"/>
              <a:t>Need an itemized receipt for every charge.</a:t>
            </a:r>
          </a:p>
          <a:p>
            <a:pPr marL="0" indent="0">
              <a:buNone/>
            </a:pPr>
            <a:endParaRPr lang="en-US" sz="800" dirty="0" smtClean="0"/>
          </a:p>
          <a:p>
            <a:r>
              <a:rPr lang="en-US" sz="2400" dirty="0" smtClean="0"/>
              <a:t>Need to check to see if tax has been or needs to be charged.</a:t>
            </a:r>
            <a:endParaRPr lang="en-US" sz="2400" dirty="0"/>
          </a:p>
        </p:txBody>
      </p:sp>
    </p:spTree>
    <p:extLst>
      <p:ext uri="{BB962C8B-B14F-4D97-AF65-F5344CB8AC3E}">
        <p14:creationId xmlns:p14="http://schemas.microsoft.com/office/powerpoint/2010/main" val="129328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r>
              <a:rPr lang="en-US" sz="4400" b="1" dirty="0" smtClean="0"/>
              <a:t>MISSING RECEIPTS</a:t>
            </a:r>
            <a:endParaRPr lang="en-US" sz="4400" b="1" dirty="0"/>
          </a:p>
        </p:txBody>
      </p:sp>
      <p:sp>
        <p:nvSpPr>
          <p:cNvPr id="3" name="Content Placeholder 2"/>
          <p:cNvSpPr>
            <a:spLocks noGrp="1"/>
          </p:cNvSpPr>
          <p:nvPr>
            <p:ph idx="1"/>
          </p:nvPr>
        </p:nvSpPr>
        <p:spPr>
          <a:xfrm>
            <a:off x="1141413" y="2076795"/>
            <a:ext cx="9905998" cy="3625736"/>
          </a:xfrm>
        </p:spPr>
        <p:txBody>
          <a:bodyPr>
            <a:normAutofit/>
          </a:bodyPr>
          <a:lstStyle/>
          <a:p>
            <a:r>
              <a:rPr lang="en-US" sz="2400" dirty="0" smtClean="0"/>
              <a:t>Process for Missing Receipts:</a:t>
            </a:r>
          </a:p>
          <a:p>
            <a:pPr lvl="1"/>
            <a:r>
              <a:rPr lang="en-US" sz="2000" dirty="0" smtClean="0"/>
              <a:t>Contact the card holder to ask about missing receipt.</a:t>
            </a:r>
          </a:p>
          <a:p>
            <a:pPr marL="457200" lvl="1" indent="0">
              <a:buNone/>
            </a:pPr>
            <a:endParaRPr lang="en-US" sz="800" dirty="0" smtClean="0"/>
          </a:p>
          <a:p>
            <a:pPr lvl="1"/>
            <a:r>
              <a:rPr lang="en-US" sz="2000" dirty="0" smtClean="0"/>
              <a:t>If they do not have it, request that the card holder contact the company and try to acquire a duplicate receipt.</a:t>
            </a:r>
          </a:p>
          <a:p>
            <a:pPr marL="457200" lvl="1" indent="0">
              <a:buNone/>
            </a:pPr>
            <a:endParaRPr lang="en-US" sz="800" dirty="0" smtClean="0"/>
          </a:p>
          <a:p>
            <a:pPr lvl="1"/>
            <a:r>
              <a:rPr lang="en-US" sz="2000" dirty="0" smtClean="0"/>
              <a:t>If the card holder is unable to acquire a duplicate receipt from the company, they must complete &amp; sign an email/memo.</a:t>
            </a:r>
          </a:p>
        </p:txBody>
      </p:sp>
    </p:spTree>
    <p:extLst>
      <p:ext uri="{BB962C8B-B14F-4D97-AF65-F5344CB8AC3E}">
        <p14:creationId xmlns:p14="http://schemas.microsoft.com/office/powerpoint/2010/main" val="104648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587731"/>
          </a:xfrm>
        </p:spPr>
        <p:txBody>
          <a:bodyPr>
            <a:normAutofit/>
          </a:bodyPr>
          <a:lstStyle/>
          <a:p>
            <a:r>
              <a:rPr lang="en-US" sz="4400" b="1" dirty="0" smtClean="0"/>
              <a:t>Memo of missing receipt</a:t>
            </a:r>
            <a:endParaRPr lang="en-US" sz="4400" b="1" dirty="0"/>
          </a:p>
        </p:txBody>
      </p:sp>
      <p:sp>
        <p:nvSpPr>
          <p:cNvPr id="3" name="Content Placeholder 2"/>
          <p:cNvSpPr>
            <a:spLocks noGrp="1"/>
          </p:cNvSpPr>
          <p:nvPr>
            <p:ph idx="1"/>
          </p:nvPr>
        </p:nvSpPr>
        <p:spPr>
          <a:xfrm>
            <a:off x="1141413" y="1587731"/>
            <a:ext cx="9905998" cy="5104014"/>
          </a:xfrm>
        </p:spPr>
        <p:txBody>
          <a:bodyPr>
            <a:normAutofit/>
          </a:bodyPr>
          <a:lstStyle/>
          <a:p>
            <a:r>
              <a:rPr lang="en-US" sz="2400" dirty="0" smtClean="0"/>
              <a:t>The memo or email of a missing receipt must be attached to the JPMC documentation packet.</a:t>
            </a:r>
          </a:p>
          <a:p>
            <a:pPr marL="0" indent="0">
              <a:buNone/>
            </a:pPr>
            <a:endParaRPr lang="en-US" sz="800" dirty="0" smtClean="0"/>
          </a:p>
          <a:p>
            <a:r>
              <a:rPr lang="en-US" sz="2400" dirty="0" smtClean="0"/>
              <a:t>The following are the information that must be on this memo:</a:t>
            </a:r>
          </a:p>
          <a:p>
            <a:pPr lvl="2"/>
            <a:r>
              <a:rPr lang="en-US" sz="2000" dirty="0" smtClean="0"/>
              <a:t>The date of the purchase &amp; the company purchased from.</a:t>
            </a:r>
          </a:p>
          <a:p>
            <a:pPr marL="914400" lvl="2" indent="0">
              <a:buNone/>
            </a:pPr>
            <a:endParaRPr lang="en-US" sz="800" dirty="0" smtClean="0"/>
          </a:p>
          <a:p>
            <a:pPr lvl="2"/>
            <a:r>
              <a:rPr lang="en-US" sz="2000" dirty="0" smtClean="0"/>
              <a:t>The amount </a:t>
            </a:r>
            <a:r>
              <a:rPr lang="en-US" sz="2000" dirty="0"/>
              <a:t>of </a:t>
            </a:r>
            <a:r>
              <a:rPr lang="en-US" sz="2000" dirty="0" smtClean="0"/>
              <a:t>the purchase &amp; items </a:t>
            </a:r>
            <a:r>
              <a:rPr lang="en-US" sz="2000" dirty="0"/>
              <a:t>that were </a:t>
            </a:r>
            <a:r>
              <a:rPr lang="en-US" sz="2000" dirty="0" smtClean="0"/>
              <a:t>purchased.</a:t>
            </a:r>
          </a:p>
          <a:p>
            <a:pPr marL="914400" lvl="2" indent="0">
              <a:buNone/>
            </a:pPr>
            <a:endParaRPr lang="en-US" sz="800" dirty="0"/>
          </a:p>
          <a:p>
            <a:pPr lvl="2"/>
            <a:r>
              <a:rPr lang="en-US" sz="2000" dirty="0" smtClean="0"/>
              <a:t>The business </a:t>
            </a:r>
            <a:r>
              <a:rPr lang="en-US" sz="2000" dirty="0"/>
              <a:t>purpose of </a:t>
            </a:r>
            <a:r>
              <a:rPr lang="en-US" sz="2000" dirty="0" smtClean="0"/>
              <a:t>the purchase (why should Whitman pay for this?).</a:t>
            </a:r>
          </a:p>
          <a:p>
            <a:pPr marL="914400" lvl="2" indent="0">
              <a:buNone/>
            </a:pPr>
            <a:endParaRPr lang="en-US" sz="800" dirty="0"/>
          </a:p>
          <a:p>
            <a:pPr lvl="2"/>
            <a:r>
              <a:rPr lang="en-US" sz="2000" dirty="0"/>
              <a:t>Why the receipt was lost and why a duplicate receipt could not be </a:t>
            </a:r>
            <a:r>
              <a:rPr lang="en-US" sz="2000" dirty="0" smtClean="0"/>
              <a:t>acquired. </a:t>
            </a:r>
            <a:endParaRPr lang="en-US" sz="2000" dirty="0"/>
          </a:p>
          <a:p>
            <a:endParaRPr lang="en-US" dirty="0"/>
          </a:p>
        </p:txBody>
      </p:sp>
    </p:spTree>
    <p:extLst>
      <p:ext uri="{BB962C8B-B14F-4D97-AF65-F5344CB8AC3E}">
        <p14:creationId xmlns:p14="http://schemas.microsoft.com/office/powerpoint/2010/main" val="99055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r>
              <a:rPr lang="en-US" sz="4400" b="1" dirty="0" smtClean="0"/>
              <a:t>timeframes</a:t>
            </a:r>
            <a:endParaRPr lang="en-US" sz="4400" b="1" dirty="0"/>
          </a:p>
        </p:txBody>
      </p:sp>
      <p:sp>
        <p:nvSpPr>
          <p:cNvPr id="3" name="Content Placeholder 2"/>
          <p:cNvSpPr>
            <a:spLocks noGrp="1"/>
          </p:cNvSpPr>
          <p:nvPr>
            <p:ph idx="1"/>
          </p:nvPr>
        </p:nvSpPr>
        <p:spPr>
          <a:xfrm>
            <a:off x="1141413" y="1845425"/>
            <a:ext cx="9905998" cy="4754880"/>
          </a:xfrm>
        </p:spPr>
        <p:txBody>
          <a:bodyPr>
            <a:normAutofit/>
          </a:bodyPr>
          <a:lstStyle/>
          <a:p>
            <a:r>
              <a:rPr lang="en-US" sz="2400" dirty="0" smtClean="0"/>
              <a:t>All information for Smart Data (</a:t>
            </a:r>
            <a:r>
              <a:rPr lang="en-US" sz="2400" dirty="0" err="1" smtClean="0"/>
              <a:t>descr</a:t>
            </a:r>
            <a:r>
              <a:rPr lang="en-US" sz="2400" dirty="0" smtClean="0"/>
              <a:t>, </a:t>
            </a:r>
            <a:r>
              <a:rPr lang="en-US" sz="2400" dirty="0" err="1" smtClean="0"/>
              <a:t>gl</a:t>
            </a:r>
            <a:r>
              <a:rPr lang="en-US" sz="2400" dirty="0" smtClean="0"/>
              <a:t> acct, use tax info) must be input by the 5</a:t>
            </a:r>
            <a:r>
              <a:rPr lang="en-US" sz="2400" baseline="30000" dirty="0" smtClean="0"/>
              <a:t>th</a:t>
            </a:r>
            <a:r>
              <a:rPr lang="en-US" sz="2400" dirty="0" smtClean="0"/>
              <a:t> of the month following the statement date.</a:t>
            </a:r>
          </a:p>
          <a:p>
            <a:pPr marL="0" indent="0">
              <a:buNone/>
            </a:pPr>
            <a:endParaRPr lang="en-US" sz="800" dirty="0" smtClean="0"/>
          </a:p>
          <a:p>
            <a:r>
              <a:rPr lang="en-US" sz="2400" dirty="0" smtClean="0"/>
              <a:t>All JPMC document packets must be to my desk (with all signatures) no later than the 5</a:t>
            </a:r>
            <a:r>
              <a:rPr lang="en-US" sz="2400" baseline="30000" dirty="0" smtClean="0"/>
              <a:t>th</a:t>
            </a:r>
            <a:r>
              <a:rPr lang="en-US" sz="2400" dirty="0" smtClean="0"/>
              <a:t> of the month following the statement date.</a:t>
            </a:r>
          </a:p>
          <a:p>
            <a:pPr marL="0" indent="0">
              <a:buNone/>
            </a:pPr>
            <a:endParaRPr lang="en-US" sz="800" dirty="0" smtClean="0"/>
          </a:p>
          <a:p>
            <a:r>
              <a:rPr lang="en-US" sz="2400" dirty="0" smtClean="0"/>
              <a:t>WHY?</a:t>
            </a:r>
          </a:p>
          <a:p>
            <a:pPr lvl="1"/>
            <a:r>
              <a:rPr lang="en-US" sz="2000" dirty="0" smtClean="0"/>
              <a:t>I must review all transactions and ensure use tax has been charged appropriately.</a:t>
            </a:r>
          </a:p>
          <a:p>
            <a:pPr marL="457200" lvl="1" indent="0">
              <a:buNone/>
            </a:pPr>
            <a:endParaRPr lang="en-US" sz="800" dirty="0" smtClean="0"/>
          </a:p>
          <a:p>
            <a:pPr lvl="1"/>
            <a:r>
              <a:rPr lang="en-US" sz="2000" dirty="0" smtClean="0"/>
              <a:t>If there is no information in the description and I do not have a statement to check, I will charge use tax on all charges that should have tax charged.</a:t>
            </a:r>
            <a:endParaRPr lang="en-US" sz="2000" dirty="0"/>
          </a:p>
        </p:txBody>
      </p:sp>
    </p:spTree>
    <p:extLst>
      <p:ext uri="{BB962C8B-B14F-4D97-AF65-F5344CB8AC3E}">
        <p14:creationId xmlns:p14="http://schemas.microsoft.com/office/powerpoint/2010/main" val="90962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r>
              <a:rPr lang="en-US" sz="4400" b="1" dirty="0" smtClean="0"/>
              <a:t>MORE SPECIFICS</a:t>
            </a:r>
            <a:endParaRPr lang="en-US" sz="4400" b="1" dirty="0"/>
          </a:p>
        </p:txBody>
      </p:sp>
      <p:sp>
        <p:nvSpPr>
          <p:cNvPr id="3" name="Content Placeholder 2"/>
          <p:cNvSpPr>
            <a:spLocks noGrp="1"/>
          </p:cNvSpPr>
          <p:nvPr>
            <p:ph idx="1"/>
          </p:nvPr>
        </p:nvSpPr>
        <p:spPr>
          <a:xfrm>
            <a:off x="1141413" y="2176548"/>
            <a:ext cx="9905998" cy="3124201"/>
          </a:xfrm>
        </p:spPr>
        <p:txBody>
          <a:bodyPr>
            <a:normAutofit/>
          </a:bodyPr>
          <a:lstStyle/>
          <a:p>
            <a:r>
              <a:rPr lang="en-US" sz="2400" dirty="0" smtClean="0"/>
              <a:t>PERSONAL USE OF THE CREDIT CARDS IS PROHIBITED.</a:t>
            </a:r>
          </a:p>
          <a:p>
            <a:pPr marL="0" indent="0">
              <a:buNone/>
            </a:pPr>
            <a:endParaRPr lang="en-US" sz="800" dirty="0" smtClean="0"/>
          </a:p>
          <a:p>
            <a:r>
              <a:rPr lang="en-US" sz="2400" dirty="0" smtClean="0"/>
              <a:t>PLEASE DO NOT USE PAYPAL OR VENMO TYPE SERVICES.</a:t>
            </a:r>
          </a:p>
          <a:p>
            <a:pPr marL="0" indent="0">
              <a:buNone/>
            </a:pPr>
            <a:endParaRPr lang="en-US" sz="800" dirty="0" smtClean="0"/>
          </a:p>
          <a:p>
            <a:r>
              <a:rPr lang="en-US" sz="2400" dirty="0" smtClean="0"/>
              <a:t>WHEN TAXES ARE CHARGED SEPARATELY, MAKE NOTE OF THIS ON THE DESCRIPTION LINE FOR BOTH THE PURCHASE AND FOR THE TAX CHARGE.</a:t>
            </a:r>
            <a:endParaRPr lang="en-US" sz="2400" dirty="0"/>
          </a:p>
        </p:txBody>
      </p:sp>
    </p:spTree>
    <p:extLst>
      <p:ext uri="{BB962C8B-B14F-4D97-AF65-F5344CB8AC3E}">
        <p14:creationId xmlns:p14="http://schemas.microsoft.com/office/powerpoint/2010/main" val="4178544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r>
              <a:rPr lang="en-US" sz="4400" b="1" dirty="0" smtClean="0"/>
              <a:t>More specifics</a:t>
            </a:r>
            <a:endParaRPr lang="en-US" sz="4400" b="1" dirty="0"/>
          </a:p>
        </p:txBody>
      </p:sp>
      <p:sp>
        <p:nvSpPr>
          <p:cNvPr id="3" name="Content Placeholder 2"/>
          <p:cNvSpPr>
            <a:spLocks noGrp="1"/>
          </p:cNvSpPr>
          <p:nvPr>
            <p:ph idx="1"/>
          </p:nvPr>
        </p:nvSpPr>
        <p:spPr>
          <a:xfrm>
            <a:off x="1141413" y="2334490"/>
            <a:ext cx="9905998" cy="3124201"/>
          </a:xfrm>
        </p:spPr>
        <p:txBody>
          <a:bodyPr>
            <a:noAutofit/>
          </a:bodyPr>
          <a:lstStyle/>
          <a:p>
            <a:r>
              <a:rPr lang="en-US" sz="3200" dirty="0" smtClean="0"/>
              <a:t>NO PAPERCLIPS, PLEASE!</a:t>
            </a:r>
          </a:p>
          <a:p>
            <a:endParaRPr lang="en-US" sz="3200" dirty="0" smtClean="0"/>
          </a:p>
          <a:p>
            <a:r>
              <a:rPr lang="en-US" sz="3200" dirty="0" smtClean="0"/>
              <a:t>NO MORE ENVELOPES WITH RECEIPTS!</a:t>
            </a:r>
          </a:p>
          <a:p>
            <a:endParaRPr lang="en-US" sz="3200" dirty="0" smtClean="0"/>
          </a:p>
          <a:p>
            <a:r>
              <a:rPr lang="en-US" sz="3200" dirty="0" smtClean="0"/>
              <a:t>NO EXTRA PAPERWORK PLEASE!</a:t>
            </a:r>
            <a:endParaRPr lang="en-US" sz="3200" dirty="0"/>
          </a:p>
        </p:txBody>
      </p:sp>
    </p:spTree>
    <p:extLst>
      <p:ext uri="{BB962C8B-B14F-4D97-AF65-F5344CB8AC3E}">
        <p14:creationId xmlns:p14="http://schemas.microsoft.com/office/powerpoint/2010/main" val="137799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235825"/>
          </a:xfrm>
        </p:spPr>
        <p:txBody>
          <a:bodyPr>
            <a:normAutofit/>
          </a:bodyPr>
          <a:lstStyle/>
          <a:p>
            <a:r>
              <a:rPr lang="en-US" sz="4400" b="1" dirty="0" smtClean="0"/>
              <a:t>How to run a report</a:t>
            </a:r>
            <a:endParaRPr lang="en-US" sz="4400" b="1" dirty="0"/>
          </a:p>
        </p:txBody>
      </p:sp>
      <p:sp>
        <p:nvSpPr>
          <p:cNvPr id="3" name="Content Placeholder 2"/>
          <p:cNvSpPr>
            <a:spLocks noGrp="1"/>
          </p:cNvSpPr>
          <p:nvPr>
            <p:ph idx="1"/>
          </p:nvPr>
        </p:nvSpPr>
        <p:spPr>
          <a:xfrm>
            <a:off x="1141413" y="1371601"/>
            <a:ext cx="9905998" cy="5486400"/>
          </a:xfrm>
        </p:spPr>
        <p:txBody>
          <a:bodyPr>
            <a:normAutofit fontScale="77500" lnSpcReduction="20000"/>
          </a:bodyPr>
          <a:lstStyle/>
          <a:p>
            <a:r>
              <a:rPr lang="en-US" sz="2900" dirty="0" smtClean="0"/>
              <a:t>Go to Smart Data – Hover over the Report Tab - Click on RUN</a:t>
            </a:r>
          </a:p>
          <a:p>
            <a:r>
              <a:rPr lang="en-US" sz="2900" dirty="0" smtClean="0"/>
              <a:t>1. Reporting Entity – Whitman College</a:t>
            </a:r>
          </a:p>
          <a:p>
            <a:r>
              <a:rPr lang="en-US" sz="2900" dirty="0" smtClean="0"/>
              <a:t>2. Report Name – click on My Exports, then click on Custom</a:t>
            </a:r>
          </a:p>
          <a:p>
            <a:r>
              <a:rPr lang="en-US" sz="2900" dirty="0" smtClean="0"/>
              <a:t>3. Criteria – Date Type=Posting, Review Status=All, Financials to Include (see below)</a:t>
            </a:r>
          </a:p>
          <a:p>
            <a:pPr lvl="2"/>
            <a:r>
              <a:rPr lang="en-US" sz="2300" dirty="0" smtClean="0"/>
              <a:t>If you run this before I pull the transactions, choose Non-Exported Financials</a:t>
            </a:r>
          </a:p>
          <a:p>
            <a:pPr lvl="2"/>
            <a:r>
              <a:rPr lang="en-US" sz="2300" dirty="0" smtClean="0"/>
              <a:t>If you run this after I pull the transactions, choose Previously Exported Financials</a:t>
            </a:r>
          </a:p>
          <a:p>
            <a:pPr marL="457200" lvl="1" indent="0">
              <a:buNone/>
            </a:pPr>
            <a:r>
              <a:rPr lang="en-US" sz="2900" dirty="0" smtClean="0"/>
              <a:t>Report Notes – give the report a name</a:t>
            </a:r>
          </a:p>
          <a:p>
            <a:pPr marL="457200" lvl="1" indent="0">
              <a:buNone/>
            </a:pPr>
            <a:r>
              <a:rPr lang="en-US" sz="2900" b="1" u="sng" dirty="0" smtClean="0"/>
              <a:t>DO NOT</a:t>
            </a:r>
            <a:r>
              <a:rPr lang="en-US" sz="2900" b="1" dirty="0" smtClean="0"/>
              <a:t> </a:t>
            </a:r>
            <a:r>
              <a:rPr lang="en-US" sz="2900" dirty="0" smtClean="0"/>
              <a:t>click on SET FINANCIALS EXPORT FLAG</a:t>
            </a:r>
          </a:p>
          <a:p>
            <a:r>
              <a:rPr lang="en-US" sz="2800" dirty="0" smtClean="0"/>
              <a:t>4. Frequency – Reporting Cycle, use drop down to click on the appropriate reporting cycle that you want information from</a:t>
            </a:r>
          </a:p>
          <a:p>
            <a:r>
              <a:rPr lang="en-US" sz="2800" dirty="0" smtClean="0"/>
              <a:t>5. Delivery Options and Notifications – this is already set up with your email address</a:t>
            </a:r>
          </a:p>
          <a:p>
            <a:r>
              <a:rPr lang="en-US" sz="2800" dirty="0" smtClean="0"/>
              <a:t>SUBMIT REQUEST</a:t>
            </a:r>
            <a:r>
              <a:rPr lang="en-US" dirty="0" smtClean="0"/>
              <a:t/>
            </a:r>
            <a:br>
              <a:rPr lang="en-US" dirty="0" smtClean="0"/>
            </a:br>
            <a:endParaRPr lang="en-US" dirty="0"/>
          </a:p>
        </p:txBody>
      </p:sp>
    </p:spTree>
    <p:extLst>
      <p:ext uri="{BB962C8B-B14F-4D97-AF65-F5344CB8AC3E}">
        <p14:creationId xmlns:p14="http://schemas.microsoft.com/office/powerpoint/2010/main" val="2742251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r>
              <a:rPr lang="en-US" sz="4400" b="1" dirty="0" smtClean="0"/>
              <a:t>RESPONSIBILITIES</a:t>
            </a:r>
            <a:endParaRPr lang="en-US" sz="4400" b="1" dirty="0"/>
          </a:p>
        </p:txBody>
      </p:sp>
      <p:sp>
        <p:nvSpPr>
          <p:cNvPr id="3" name="Content Placeholder 2"/>
          <p:cNvSpPr>
            <a:spLocks noGrp="1"/>
          </p:cNvSpPr>
          <p:nvPr>
            <p:ph idx="1"/>
          </p:nvPr>
        </p:nvSpPr>
        <p:spPr>
          <a:xfrm>
            <a:off x="1141413" y="2061557"/>
            <a:ext cx="9905998" cy="3715789"/>
          </a:xfrm>
        </p:spPr>
        <p:txBody>
          <a:bodyPr>
            <a:noAutofit/>
          </a:bodyPr>
          <a:lstStyle/>
          <a:p>
            <a:r>
              <a:rPr lang="en-US" sz="2400" dirty="0" smtClean="0"/>
              <a:t>SARA FREY – new cards, suspending/closing an account, ordering a new card, limit changes, default GL account, charge disputes.</a:t>
            </a:r>
          </a:p>
          <a:p>
            <a:pPr marL="0" indent="0">
              <a:buNone/>
            </a:pPr>
            <a:endParaRPr lang="en-US" sz="800" dirty="0" smtClean="0"/>
          </a:p>
          <a:p>
            <a:r>
              <a:rPr lang="en-US" sz="2400" dirty="0" smtClean="0"/>
              <a:t>SUSAN BROWN – besides the fact that she is responsible overall for JPMC credit cards, she is also responsible for reviewing and approving all missing receipt memos.</a:t>
            </a:r>
          </a:p>
          <a:p>
            <a:pPr marL="0" indent="0">
              <a:buNone/>
            </a:pPr>
            <a:endParaRPr lang="en-US" sz="800" dirty="0" smtClean="0"/>
          </a:p>
          <a:p>
            <a:r>
              <a:rPr lang="en-US" sz="2400" dirty="0" smtClean="0"/>
              <a:t>MINDY NEISSL – Smart Data issues, monthly import of transactions, review of use tax information, review of all JPMC documentation packets.</a:t>
            </a:r>
            <a:endParaRPr lang="en-US" sz="2400" dirty="0"/>
          </a:p>
        </p:txBody>
      </p:sp>
    </p:spTree>
    <p:extLst>
      <p:ext uri="{BB962C8B-B14F-4D97-AF65-F5344CB8AC3E}">
        <p14:creationId xmlns:p14="http://schemas.microsoft.com/office/powerpoint/2010/main" val="142255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r>
              <a:rPr lang="en-US" sz="4400" b="1" dirty="0" smtClean="0"/>
              <a:t>Smart data information:</a:t>
            </a:r>
            <a:endParaRPr lang="en-US" sz="4400" b="1" dirty="0"/>
          </a:p>
        </p:txBody>
      </p:sp>
      <p:sp>
        <p:nvSpPr>
          <p:cNvPr id="3" name="Content Placeholder 2"/>
          <p:cNvSpPr>
            <a:spLocks noGrp="1"/>
          </p:cNvSpPr>
          <p:nvPr>
            <p:ph idx="1"/>
          </p:nvPr>
        </p:nvSpPr>
        <p:spPr>
          <a:xfrm>
            <a:off x="1141413" y="2003368"/>
            <a:ext cx="9905998" cy="4530436"/>
          </a:xfrm>
        </p:spPr>
        <p:txBody>
          <a:bodyPr>
            <a:noAutofit/>
          </a:bodyPr>
          <a:lstStyle/>
          <a:p>
            <a:r>
              <a:rPr lang="en-US" sz="2400" dirty="0" smtClean="0"/>
              <a:t>You should input information into Smart Data as you get the receipts from your cardholders.  Do not wait to enter all this information at the end of the pay cycle.</a:t>
            </a:r>
          </a:p>
          <a:p>
            <a:pPr marL="0" indent="0">
              <a:buNone/>
            </a:pPr>
            <a:endParaRPr lang="en-US" sz="800" dirty="0" smtClean="0"/>
          </a:p>
          <a:p>
            <a:r>
              <a:rPr lang="en-US" sz="2400" dirty="0" smtClean="0"/>
              <a:t>When sales tax is already charged, make sure it is marked in Smart Data.</a:t>
            </a:r>
          </a:p>
          <a:p>
            <a:pPr marL="0" indent="0">
              <a:buNone/>
            </a:pPr>
            <a:endParaRPr lang="en-US" sz="800" dirty="0" smtClean="0"/>
          </a:p>
          <a:p>
            <a:r>
              <a:rPr lang="en-US" sz="2400" dirty="0" smtClean="0"/>
              <a:t>What needs Use Tax and how does that get entered in Smart Data?</a:t>
            </a:r>
          </a:p>
          <a:p>
            <a:pPr marL="0" indent="0">
              <a:buNone/>
            </a:pPr>
            <a:endParaRPr lang="en-US" sz="800" dirty="0" smtClean="0"/>
          </a:p>
          <a:p>
            <a:r>
              <a:rPr lang="en-US" sz="2400" dirty="0" smtClean="0"/>
              <a:t>A great example of how to format the description field in Smart Data.</a:t>
            </a:r>
          </a:p>
        </p:txBody>
      </p:sp>
    </p:spTree>
    <p:extLst>
      <p:ext uri="{BB962C8B-B14F-4D97-AF65-F5344CB8AC3E}">
        <p14:creationId xmlns:p14="http://schemas.microsoft.com/office/powerpoint/2010/main" val="394502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06186" y="159176"/>
            <a:ext cx="11609566" cy="6392544"/>
          </a:xfrm>
          <a:prstGeom prst="rect">
            <a:avLst/>
          </a:prstGeom>
        </p:spPr>
      </p:pic>
      <p:sp>
        <p:nvSpPr>
          <p:cNvPr id="3" name="Oval 2"/>
          <p:cNvSpPr/>
          <p:nvPr/>
        </p:nvSpPr>
        <p:spPr>
          <a:xfrm>
            <a:off x="7314477" y="2411774"/>
            <a:ext cx="1386176" cy="5406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6186" y="4434078"/>
            <a:ext cx="1661822" cy="982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Right Arrow 10"/>
          <p:cNvSpPr/>
          <p:nvPr/>
        </p:nvSpPr>
        <p:spPr>
          <a:xfrm rot="1027136">
            <a:off x="6650181" y="806954"/>
            <a:ext cx="880424" cy="19549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Left Arrow 11"/>
          <p:cNvSpPr/>
          <p:nvPr/>
        </p:nvSpPr>
        <p:spPr>
          <a:xfrm rot="3962283">
            <a:off x="2843493" y="3150184"/>
            <a:ext cx="1610141" cy="45150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025109" y="3659511"/>
            <a:ext cx="541231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bg1"/>
                </a:solidFill>
              </a:rPr>
              <a:t>If there is no tax listed on the receipt and this is a charge that should be taxed, please put a “Y” in this WA SUT box – not the one below it.</a:t>
            </a:r>
            <a:endParaRPr lang="en-US" dirty="0">
              <a:solidFill>
                <a:schemeClr val="bg1"/>
              </a:solidFill>
            </a:endParaRPr>
          </a:p>
        </p:txBody>
      </p:sp>
      <p:sp>
        <p:nvSpPr>
          <p:cNvPr id="7" name="TextBox 6"/>
          <p:cNvSpPr txBox="1"/>
          <p:nvPr/>
        </p:nvSpPr>
        <p:spPr>
          <a:xfrm>
            <a:off x="7247974" y="606829"/>
            <a:ext cx="351700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bg1"/>
                </a:solidFill>
              </a:rPr>
              <a:t>If there is tax charged on the receipt and it is not listed here, then add it</a:t>
            </a:r>
            <a:endParaRPr lang="en-US" dirty="0">
              <a:solidFill>
                <a:schemeClr val="bg1"/>
              </a:solidFill>
            </a:endParaRPr>
          </a:p>
        </p:txBody>
      </p:sp>
    </p:spTree>
    <p:extLst>
      <p:ext uri="{BB962C8B-B14F-4D97-AF65-F5344CB8AC3E}">
        <p14:creationId xmlns:p14="http://schemas.microsoft.com/office/powerpoint/2010/main" val="298798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06186" y="145061"/>
            <a:ext cx="11609566" cy="6392544"/>
          </a:xfrm>
          <a:prstGeom prst="rect">
            <a:avLst/>
          </a:prstGeom>
        </p:spPr>
      </p:pic>
      <p:sp>
        <p:nvSpPr>
          <p:cNvPr id="3" name="Oval 2"/>
          <p:cNvSpPr/>
          <p:nvPr/>
        </p:nvSpPr>
        <p:spPr>
          <a:xfrm>
            <a:off x="3582063" y="3070989"/>
            <a:ext cx="1386176" cy="5406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59430" y="5326534"/>
            <a:ext cx="1661822" cy="467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Right Arrow 10"/>
          <p:cNvSpPr/>
          <p:nvPr/>
        </p:nvSpPr>
        <p:spPr>
          <a:xfrm rot="1027136">
            <a:off x="2991324" y="647147"/>
            <a:ext cx="880424" cy="27615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Left Arrow 11"/>
          <p:cNvSpPr/>
          <p:nvPr/>
        </p:nvSpPr>
        <p:spPr>
          <a:xfrm rot="3962283">
            <a:off x="4123613" y="5067457"/>
            <a:ext cx="1090521" cy="19364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433132" y="4835189"/>
            <a:ext cx="610740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bg1"/>
                </a:solidFill>
              </a:rPr>
              <a:t>Here is where you change the GL account number if it should not be taken from the default GL account.  Type slowly. Double check the account information after you save it.</a:t>
            </a:r>
            <a:endParaRPr lang="en-US" dirty="0">
              <a:solidFill>
                <a:schemeClr val="bg1"/>
              </a:solidFill>
            </a:endParaRPr>
          </a:p>
        </p:txBody>
      </p:sp>
      <p:sp>
        <p:nvSpPr>
          <p:cNvPr id="7" name="TextBox 6"/>
          <p:cNvSpPr txBox="1"/>
          <p:nvPr/>
        </p:nvSpPr>
        <p:spPr>
          <a:xfrm>
            <a:off x="3856381" y="578742"/>
            <a:ext cx="529593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bg1"/>
                </a:solidFill>
              </a:rPr>
              <a:t>Business Purpose, Where, When, What, Tax Info if necessary – see examples below</a:t>
            </a:r>
            <a:endParaRPr lang="en-US" dirty="0">
              <a:solidFill>
                <a:schemeClr val="bg1"/>
              </a:solidFill>
            </a:endParaRPr>
          </a:p>
        </p:txBody>
      </p:sp>
      <p:sp>
        <p:nvSpPr>
          <p:cNvPr id="4" name="TextBox 3"/>
          <p:cNvSpPr txBox="1"/>
          <p:nvPr/>
        </p:nvSpPr>
        <p:spPr>
          <a:xfrm>
            <a:off x="5037392" y="2919013"/>
            <a:ext cx="666692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dirty="0" smtClean="0">
                <a:solidFill>
                  <a:schemeClr val="bg1"/>
                </a:solidFill>
              </a:rPr>
              <a:t>NICBOA Conference – Tacoma, WA – March 14-16, 2020 – fuel charge – no tax charged on receipt</a:t>
            </a:r>
            <a:endParaRPr lang="en-US" sz="1200" dirty="0">
              <a:solidFill>
                <a:schemeClr val="bg1"/>
              </a:solidFill>
            </a:endParaRPr>
          </a:p>
        </p:txBody>
      </p:sp>
      <p:sp>
        <p:nvSpPr>
          <p:cNvPr id="10" name="TextBox 9"/>
          <p:cNvSpPr txBox="1"/>
          <p:nvPr/>
        </p:nvSpPr>
        <p:spPr>
          <a:xfrm>
            <a:off x="5037392" y="3380678"/>
            <a:ext cx="6666928"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dirty="0" smtClean="0">
                <a:solidFill>
                  <a:schemeClr val="bg1"/>
                </a:solidFill>
              </a:rPr>
              <a:t>Supplies for office – no items were consumable – tax on receipt</a:t>
            </a:r>
            <a:endParaRPr lang="en-US" sz="1200" dirty="0">
              <a:solidFill>
                <a:schemeClr val="bg1"/>
              </a:solidFill>
            </a:endParaRPr>
          </a:p>
        </p:txBody>
      </p:sp>
      <p:sp>
        <p:nvSpPr>
          <p:cNvPr id="13" name="TextBox 12"/>
          <p:cNvSpPr txBox="1"/>
          <p:nvPr/>
        </p:nvSpPr>
        <p:spPr>
          <a:xfrm>
            <a:off x="5037392" y="3657677"/>
            <a:ext cx="6666928"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dirty="0" smtClean="0">
                <a:solidFill>
                  <a:schemeClr val="bg1"/>
                </a:solidFill>
              </a:rPr>
              <a:t>Book for research – no tax charged on receipt</a:t>
            </a:r>
            <a:endParaRPr lang="en-US" sz="1200" dirty="0">
              <a:solidFill>
                <a:schemeClr val="bg1"/>
              </a:solidFill>
            </a:endParaRPr>
          </a:p>
        </p:txBody>
      </p:sp>
      <p:sp>
        <p:nvSpPr>
          <p:cNvPr id="14" name="TextBox 13"/>
          <p:cNvSpPr txBox="1"/>
          <p:nvPr/>
        </p:nvSpPr>
        <p:spPr>
          <a:xfrm>
            <a:off x="5037392" y="3934676"/>
            <a:ext cx="6666928"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dirty="0" smtClean="0">
                <a:solidFill>
                  <a:schemeClr val="bg1"/>
                </a:solidFill>
              </a:rPr>
              <a:t>Local meal – Director Candidate, meal with department – 4 attendees (</a:t>
            </a:r>
            <a:r>
              <a:rPr lang="en-US" sz="1200" dirty="0" err="1" smtClean="0">
                <a:solidFill>
                  <a:schemeClr val="bg1"/>
                </a:solidFill>
              </a:rPr>
              <a:t>Kazi</a:t>
            </a:r>
            <a:r>
              <a:rPr lang="en-US" sz="1200" dirty="0" smtClean="0">
                <a:solidFill>
                  <a:schemeClr val="bg1"/>
                </a:solidFill>
              </a:rPr>
              <a:t> Joshua, </a:t>
            </a:r>
            <a:r>
              <a:rPr lang="en-US" sz="1200" dirty="0" err="1" smtClean="0">
                <a:solidFill>
                  <a:schemeClr val="bg1"/>
                </a:solidFill>
              </a:rPr>
              <a:t>Juli</a:t>
            </a:r>
            <a:r>
              <a:rPr lang="en-US" sz="1200" dirty="0" smtClean="0">
                <a:solidFill>
                  <a:schemeClr val="bg1"/>
                </a:solidFill>
              </a:rPr>
              <a:t> Dunn, Bridget Jacobson, candidate) – tax and tip on receipt</a:t>
            </a:r>
            <a:endParaRPr lang="en-US" sz="1200" dirty="0">
              <a:solidFill>
                <a:schemeClr val="bg1"/>
              </a:solidFill>
            </a:endParaRPr>
          </a:p>
        </p:txBody>
      </p:sp>
    </p:spTree>
    <p:extLst>
      <p:ext uri="{BB962C8B-B14F-4D97-AF65-F5344CB8AC3E}">
        <p14:creationId xmlns:p14="http://schemas.microsoft.com/office/powerpoint/2010/main" val="48784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r>
              <a:rPr lang="en-US" sz="4400" b="1" dirty="0" smtClean="0"/>
              <a:t>forms</a:t>
            </a:r>
            <a:endParaRPr lang="en-US" sz="4400" b="1" dirty="0"/>
          </a:p>
        </p:txBody>
      </p:sp>
      <p:sp>
        <p:nvSpPr>
          <p:cNvPr id="3" name="Content Placeholder 2"/>
          <p:cNvSpPr>
            <a:spLocks noGrp="1"/>
          </p:cNvSpPr>
          <p:nvPr>
            <p:ph idx="1"/>
          </p:nvPr>
        </p:nvSpPr>
        <p:spPr>
          <a:xfrm>
            <a:off x="1141413" y="2003366"/>
            <a:ext cx="9905998" cy="4854633"/>
          </a:xfrm>
        </p:spPr>
        <p:txBody>
          <a:bodyPr>
            <a:noAutofit/>
          </a:bodyPr>
          <a:lstStyle/>
          <a:p>
            <a:r>
              <a:rPr lang="en-US" sz="2400" dirty="0" smtClean="0"/>
              <a:t>JPMC Documentation Form:</a:t>
            </a:r>
          </a:p>
          <a:p>
            <a:pPr lvl="1"/>
            <a:r>
              <a:rPr lang="en-US" sz="2000" dirty="0" smtClean="0"/>
              <a:t>The Preparer (that is you), must sign the form as verification that all receipts are attached.</a:t>
            </a:r>
          </a:p>
          <a:p>
            <a:pPr marL="457200" lvl="1" indent="0">
              <a:buNone/>
            </a:pPr>
            <a:endParaRPr lang="en-US" sz="800" dirty="0" smtClean="0"/>
          </a:p>
          <a:p>
            <a:pPr lvl="1"/>
            <a:r>
              <a:rPr lang="en-US" sz="2000" dirty="0" smtClean="0"/>
              <a:t>Signatures of the Card Holder and the Department Head are mandatory.</a:t>
            </a:r>
          </a:p>
          <a:p>
            <a:pPr marL="457200" lvl="1" indent="0">
              <a:buNone/>
            </a:pPr>
            <a:endParaRPr lang="en-US" sz="800" dirty="0" smtClean="0"/>
          </a:p>
          <a:p>
            <a:pPr lvl="1"/>
            <a:r>
              <a:rPr lang="en-US" sz="2000" dirty="0" smtClean="0"/>
              <a:t>Need the signature of the Cabinet Officer if there are any TME items or any individual item that is over $5,000.</a:t>
            </a:r>
          </a:p>
          <a:p>
            <a:pPr marL="457200" lvl="1" indent="0">
              <a:buNone/>
            </a:pPr>
            <a:endParaRPr lang="en-US" sz="800" dirty="0" smtClean="0"/>
          </a:p>
          <a:p>
            <a:pPr lvl="1"/>
            <a:r>
              <a:rPr lang="en-US" sz="2000" dirty="0" smtClean="0"/>
              <a:t>Info on Trips and Local Meals must be included on the top of this form.</a:t>
            </a:r>
          </a:p>
          <a:p>
            <a:pPr marL="457200" lvl="1" indent="0">
              <a:buNone/>
            </a:pPr>
            <a:endParaRPr lang="en-US" sz="800" dirty="0" smtClean="0"/>
          </a:p>
          <a:p>
            <a:pPr lvl="1"/>
            <a:r>
              <a:rPr lang="en-US" sz="2000" dirty="0" smtClean="0"/>
              <a:t>Info on any Cash Advances taken must be included on the top of this form.</a:t>
            </a:r>
            <a:endParaRPr lang="en-US" sz="2000" dirty="0"/>
          </a:p>
        </p:txBody>
      </p:sp>
    </p:spTree>
    <p:extLst>
      <p:ext uri="{BB962C8B-B14F-4D97-AF65-F5344CB8AC3E}">
        <p14:creationId xmlns:p14="http://schemas.microsoft.com/office/powerpoint/2010/main" val="312787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rved Right Arrow 23"/>
          <p:cNvSpPr/>
          <p:nvPr/>
        </p:nvSpPr>
        <p:spPr>
          <a:xfrm rot="20528833">
            <a:off x="721415" y="785965"/>
            <a:ext cx="731520" cy="31908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Left Arrow 22"/>
          <p:cNvSpPr/>
          <p:nvPr/>
        </p:nvSpPr>
        <p:spPr>
          <a:xfrm rot="150811">
            <a:off x="11004648" y="673207"/>
            <a:ext cx="731520" cy="327005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1" name="Picture 20"/>
          <p:cNvPicPr>
            <a:picLocks noChangeAspect="1"/>
          </p:cNvPicPr>
          <p:nvPr/>
        </p:nvPicPr>
        <p:blipFill>
          <a:blip r:embed="rId2"/>
          <a:stretch>
            <a:fillRect/>
          </a:stretch>
        </p:blipFill>
        <p:spPr>
          <a:xfrm>
            <a:off x="1924429" y="1015399"/>
            <a:ext cx="8974535" cy="4937761"/>
          </a:xfrm>
          <a:prstGeom prst="rect">
            <a:avLst/>
          </a:prstGeom>
        </p:spPr>
      </p:pic>
      <p:sp>
        <p:nvSpPr>
          <p:cNvPr id="10" name="Curved Down Arrow 9"/>
          <p:cNvSpPr/>
          <p:nvPr/>
        </p:nvSpPr>
        <p:spPr>
          <a:xfrm rot="17268304">
            <a:off x="772239" y="5100906"/>
            <a:ext cx="1392525"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2029644" y="3320051"/>
            <a:ext cx="2003367" cy="50707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36393" y="3365770"/>
            <a:ext cx="1190581" cy="38238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523" y="238138"/>
            <a:ext cx="3397975"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smtClean="0">
                <a:solidFill>
                  <a:schemeClr val="bg1"/>
                </a:solidFill>
              </a:rPr>
              <a:t>Here the card manager puts their name &amp; initials by it that all receipts are attached</a:t>
            </a:r>
            <a:endParaRPr lang="en-US" sz="1400" dirty="0">
              <a:solidFill>
                <a:schemeClr val="bg1"/>
              </a:solidFill>
            </a:endParaRPr>
          </a:p>
        </p:txBody>
      </p:sp>
      <p:sp>
        <p:nvSpPr>
          <p:cNvPr id="11" name="Curved Left Arrow 10"/>
          <p:cNvSpPr/>
          <p:nvPr/>
        </p:nvSpPr>
        <p:spPr>
          <a:xfrm rot="2884479">
            <a:off x="6014949" y="3092530"/>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740630" y="2868294"/>
            <a:ext cx="2372688"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smtClean="0">
                <a:solidFill>
                  <a:schemeClr val="bg1"/>
                </a:solidFill>
              </a:rPr>
              <a:t>Statement date - please</a:t>
            </a:r>
            <a:endParaRPr lang="en-US" sz="1400" dirty="0">
              <a:solidFill>
                <a:schemeClr val="bg1"/>
              </a:solidFill>
            </a:endParaRPr>
          </a:p>
        </p:txBody>
      </p:sp>
      <p:sp>
        <p:nvSpPr>
          <p:cNvPr id="12" name="TextBox 11"/>
          <p:cNvSpPr txBox="1"/>
          <p:nvPr/>
        </p:nvSpPr>
        <p:spPr>
          <a:xfrm>
            <a:off x="9676817" y="238138"/>
            <a:ext cx="2298704"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smtClean="0">
                <a:solidFill>
                  <a:schemeClr val="bg1"/>
                </a:solidFill>
              </a:rPr>
              <a:t>This amount should be your statement total &amp; is automatically figured</a:t>
            </a:r>
            <a:endParaRPr lang="en-US" sz="1400" dirty="0">
              <a:solidFill>
                <a:schemeClr val="bg1"/>
              </a:solidFill>
            </a:endParaRPr>
          </a:p>
        </p:txBody>
      </p:sp>
      <p:sp>
        <p:nvSpPr>
          <p:cNvPr id="15" name="Curved Right Arrow 14"/>
          <p:cNvSpPr/>
          <p:nvPr/>
        </p:nvSpPr>
        <p:spPr>
          <a:xfrm rot="11724560">
            <a:off x="10820219" y="4965770"/>
            <a:ext cx="731520" cy="14689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8387542" y="6022257"/>
            <a:ext cx="3730373"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smtClean="0">
                <a:solidFill>
                  <a:schemeClr val="bg1"/>
                </a:solidFill>
              </a:rPr>
              <a:t>This is the total of all personal reimbursement amounts charged to this month’s statement</a:t>
            </a:r>
            <a:endParaRPr lang="en-US" sz="1400" dirty="0">
              <a:solidFill>
                <a:schemeClr val="bg1"/>
              </a:solidFill>
            </a:endParaRPr>
          </a:p>
        </p:txBody>
      </p:sp>
      <p:sp>
        <p:nvSpPr>
          <p:cNvPr id="16" name="Oval 15"/>
          <p:cNvSpPr/>
          <p:nvPr/>
        </p:nvSpPr>
        <p:spPr>
          <a:xfrm>
            <a:off x="10008750" y="3573589"/>
            <a:ext cx="817419" cy="29094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24613" y="4894985"/>
            <a:ext cx="774351" cy="24979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29644" y="4931728"/>
            <a:ext cx="1627956" cy="24979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77375" y="4931727"/>
            <a:ext cx="774351" cy="24979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rved Right Arrow 21"/>
          <p:cNvSpPr/>
          <p:nvPr/>
        </p:nvSpPr>
        <p:spPr>
          <a:xfrm rot="11744679">
            <a:off x="6361191" y="5014040"/>
            <a:ext cx="731520" cy="14689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02523" y="6049495"/>
            <a:ext cx="6389717"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smtClean="0">
                <a:solidFill>
                  <a:schemeClr val="bg1"/>
                </a:solidFill>
              </a:rPr>
              <a:t>Here you need to enter the GL account and amount of each personal charge that needs to be  reimbursement – the total amount here is the amount of the reimbursement receipt that should be attached</a:t>
            </a:r>
            <a:endParaRPr lang="en-US" sz="1400" dirty="0">
              <a:solidFill>
                <a:schemeClr val="bg1"/>
              </a:solidFill>
            </a:endParaRPr>
          </a:p>
        </p:txBody>
      </p:sp>
    </p:spTree>
    <p:extLst>
      <p:ext uri="{BB962C8B-B14F-4D97-AF65-F5344CB8AC3E}">
        <p14:creationId xmlns:p14="http://schemas.microsoft.com/office/powerpoint/2010/main" val="353005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8311" y="523702"/>
            <a:ext cx="11312332" cy="4139738"/>
          </a:xfrm>
          <a:prstGeom prst="rect">
            <a:avLst/>
          </a:prstGeom>
        </p:spPr>
      </p:pic>
      <p:sp>
        <p:nvSpPr>
          <p:cNvPr id="3" name="TextBox 2"/>
          <p:cNvSpPr txBox="1"/>
          <p:nvPr/>
        </p:nvSpPr>
        <p:spPr>
          <a:xfrm>
            <a:off x="2685011" y="5029200"/>
            <a:ext cx="7215447"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bg1"/>
                </a:solidFill>
              </a:rPr>
              <a:t>Look over this part of the form carefully &amp; ask any questions that you have.</a:t>
            </a:r>
          </a:p>
          <a:p>
            <a:endParaRPr lang="en-US" dirty="0">
              <a:solidFill>
                <a:schemeClr val="bg1"/>
              </a:solidFill>
            </a:endParaRPr>
          </a:p>
          <a:p>
            <a:r>
              <a:rPr lang="en-US" dirty="0" smtClean="0">
                <a:solidFill>
                  <a:schemeClr val="bg1"/>
                </a:solidFill>
              </a:rPr>
              <a:t>All charges on the statement should be represented on this part of the form.</a:t>
            </a:r>
            <a:endParaRPr lang="en-US" dirty="0">
              <a:solidFill>
                <a:schemeClr val="bg1"/>
              </a:solidFill>
            </a:endParaRPr>
          </a:p>
        </p:txBody>
      </p:sp>
    </p:spTree>
    <p:extLst>
      <p:ext uri="{BB962C8B-B14F-4D97-AF65-F5344CB8AC3E}">
        <p14:creationId xmlns:p14="http://schemas.microsoft.com/office/powerpoint/2010/main" val="157045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rved Left Arrow 8"/>
          <p:cNvSpPr/>
          <p:nvPr/>
        </p:nvSpPr>
        <p:spPr>
          <a:xfrm rot="8790111">
            <a:off x="1268207" y="4797931"/>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a:off x="10432473" y="1168108"/>
            <a:ext cx="731520" cy="150858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rot="20361729">
            <a:off x="545053" y="1103711"/>
            <a:ext cx="731520" cy="29159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stretch>
            <a:fillRect/>
          </a:stretch>
        </p:blipFill>
        <p:spPr>
          <a:xfrm>
            <a:off x="1766973" y="1510987"/>
            <a:ext cx="8532495" cy="3804569"/>
          </a:xfrm>
          <a:prstGeom prst="rect">
            <a:avLst/>
          </a:prstGeom>
        </p:spPr>
      </p:pic>
      <p:sp>
        <p:nvSpPr>
          <p:cNvPr id="3" name="TextBox 2"/>
          <p:cNvSpPr txBox="1"/>
          <p:nvPr/>
        </p:nvSpPr>
        <p:spPr>
          <a:xfrm>
            <a:off x="182879" y="191193"/>
            <a:ext cx="5611091"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bg1"/>
                </a:solidFill>
              </a:rPr>
              <a:t>The card holder must sign this certification – if you cannot get a card holder to come over in person to sign, you can get an email from them, but it must have this verbiage in the email.</a:t>
            </a:r>
            <a:endParaRPr lang="en-US" dirty="0">
              <a:solidFill>
                <a:schemeClr val="bg1"/>
              </a:solidFill>
            </a:endParaRPr>
          </a:p>
        </p:txBody>
      </p:sp>
      <p:sp>
        <p:nvSpPr>
          <p:cNvPr id="4" name="TextBox 3"/>
          <p:cNvSpPr txBox="1"/>
          <p:nvPr/>
        </p:nvSpPr>
        <p:spPr>
          <a:xfrm>
            <a:off x="7858297" y="745191"/>
            <a:ext cx="417021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bg1"/>
                </a:solidFill>
              </a:rPr>
              <a:t>This section should always be used to give more information as listed:</a:t>
            </a:r>
            <a:endParaRPr lang="en-US" dirty="0">
              <a:solidFill>
                <a:schemeClr val="bg1"/>
              </a:solidFill>
            </a:endParaRPr>
          </a:p>
        </p:txBody>
      </p:sp>
      <p:sp>
        <p:nvSpPr>
          <p:cNvPr id="8" name="Curved Up Arrow 7"/>
          <p:cNvSpPr/>
          <p:nvPr/>
        </p:nvSpPr>
        <p:spPr>
          <a:xfrm rot="16983500">
            <a:off x="6922446" y="5172022"/>
            <a:ext cx="1556401"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873134" y="5435021"/>
            <a:ext cx="5611091"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bg1"/>
                </a:solidFill>
              </a:rPr>
              <a:t>This form must be signed by a department head, if there is one.  The Cabinet Officer must sign this form if there are TME charges and/or an individual charge of $5000 or more.</a:t>
            </a:r>
            <a:endParaRPr lang="en-US" dirty="0">
              <a:solidFill>
                <a:schemeClr val="bg1"/>
              </a:solidFill>
            </a:endParaRPr>
          </a:p>
        </p:txBody>
      </p:sp>
    </p:spTree>
    <p:extLst>
      <p:ext uri="{BB962C8B-B14F-4D97-AF65-F5344CB8AC3E}">
        <p14:creationId xmlns:p14="http://schemas.microsoft.com/office/powerpoint/2010/main" val="252261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581" y="1085798"/>
            <a:ext cx="10116962" cy="3124636"/>
          </a:xfrm>
          <a:prstGeom prst="rect">
            <a:avLst/>
          </a:prstGeom>
        </p:spPr>
      </p:pic>
      <p:sp>
        <p:nvSpPr>
          <p:cNvPr id="22" name="Curved Down Arrow 21"/>
          <p:cNvSpPr/>
          <p:nvPr/>
        </p:nvSpPr>
        <p:spPr>
          <a:xfrm rot="11320471">
            <a:off x="7436811" y="4104759"/>
            <a:ext cx="393696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15431371">
            <a:off x="10324268" y="3745319"/>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Up Arrow 18"/>
          <p:cNvSpPr/>
          <p:nvPr/>
        </p:nvSpPr>
        <p:spPr>
          <a:xfrm rot="15904886">
            <a:off x="10560113" y="3475848"/>
            <a:ext cx="1776203"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0183092" y="1089584"/>
            <a:ext cx="731520" cy="244751"/>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8063345" y="3524597"/>
            <a:ext cx="191192" cy="369332"/>
          </a:xfrm>
          <a:prstGeom prst="rect">
            <a:avLst/>
          </a:prstGeom>
          <a:solidFill>
            <a:schemeClr val="tx1"/>
          </a:solidFill>
        </p:spPr>
        <p:txBody>
          <a:bodyPr wrap="square" rtlCol="0">
            <a:spAutoFit/>
          </a:bodyPr>
          <a:lstStyle/>
          <a:p>
            <a:endParaRPr lang="en-US" dirty="0"/>
          </a:p>
        </p:txBody>
      </p:sp>
      <p:sp>
        <p:nvSpPr>
          <p:cNvPr id="7" name="TextBox 6"/>
          <p:cNvSpPr txBox="1"/>
          <p:nvPr/>
        </p:nvSpPr>
        <p:spPr>
          <a:xfrm>
            <a:off x="174566" y="166254"/>
            <a:ext cx="8678489"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bg1"/>
                </a:solidFill>
              </a:rPr>
              <a:t>This is the part of the form that you will need to complete.  The name, </a:t>
            </a:r>
            <a:r>
              <a:rPr lang="en-US" dirty="0" err="1" smtClean="0">
                <a:solidFill>
                  <a:schemeClr val="bg1"/>
                </a:solidFill>
              </a:rPr>
              <a:t>dept</a:t>
            </a:r>
            <a:r>
              <a:rPr lang="en-US" dirty="0" smtClean="0">
                <a:solidFill>
                  <a:schemeClr val="bg1"/>
                </a:solidFill>
              </a:rPr>
              <a:t> and the rest of the form not shown is automatically filled in with information from Smart Data</a:t>
            </a:r>
            <a:endParaRPr lang="en-US" dirty="0">
              <a:solidFill>
                <a:schemeClr val="bg1"/>
              </a:solidFill>
            </a:endParaRPr>
          </a:p>
        </p:txBody>
      </p:sp>
      <p:sp>
        <p:nvSpPr>
          <p:cNvPr id="9" name="Curved Down Arrow 8"/>
          <p:cNvSpPr/>
          <p:nvPr/>
        </p:nvSpPr>
        <p:spPr>
          <a:xfrm rot="16200000">
            <a:off x="160066" y="3990108"/>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74566" y="4355868"/>
            <a:ext cx="2452255"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smtClean="0">
                <a:solidFill>
                  <a:schemeClr val="bg1"/>
                </a:solidFill>
              </a:rPr>
              <a:t>Expenses verified by is where you should type your name and the date.  Once you print it off, you should sign or initial next to it the typed name.  You are verifying that all receipts are attached.</a:t>
            </a:r>
            <a:endParaRPr lang="en-US" sz="1600" dirty="0">
              <a:solidFill>
                <a:schemeClr val="bg1"/>
              </a:solidFill>
            </a:endParaRPr>
          </a:p>
        </p:txBody>
      </p:sp>
      <p:sp>
        <p:nvSpPr>
          <p:cNvPr id="10" name="TextBox 9"/>
          <p:cNvSpPr txBox="1"/>
          <p:nvPr/>
        </p:nvSpPr>
        <p:spPr>
          <a:xfrm>
            <a:off x="1012581" y="3374967"/>
            <a:ext cx="417208" cy="369332"/>
          </a:xfrm>
          <a:prstGeom prst="rect">
            <a:avLst/>
          </a:prstGeom>
          <a:solidFill>
            <a:schemeClr val="tx1"/>
          </a:solidFill>
        </p:spPr>
        <p:txBody>
          <a:bodyPr wrap="square" rtlCol="0">
            <a:spAutoFit/>
          </a:bodyPr>
          <a:lstStyle/>
          <a:p>
            <a:endParaRPr lang="en-US" dirty="0"/>
          </a:p>
        </p:txBody>
      </p:sp>
      <p:sp>
        <p:nvSpPr>
          <p:cNvPr id="11" name="TextBox 10"/>
          <p:cNvSpPr txBox="1"/>
          <p:nvPr/>
        </p:nvSpPr>
        <p:spPr>
          <a:xfrm>
            <a:off x="1012582" y="3291840"/>
            <a:ext cx="242640" cy="532015"/>
          </a:xfrm>
          <a:prstGeom prst="rect">
            <a:avLst/>
          </a:prstGeom>
          <a:solidFill>
            <a:schemeClr val="tx1"/>
          </a:solidFill>
        </p:spPr>
        <p:txBody>
          <a:bodyPr wrap="square" rtlCol="0">
            <a:spAutoFit/>
          </a:bodyPr>
          <a:lstStyle/>
          <a:p>
            <a:endParaRPr lang="en-US" dirty="0"/>
          </a:p>
        </p:txBody>
      </p:sp>
      <p:sp>
        <p:nvSpPr>
          <p:cNvPr id="12" name="TextBox 11"/>
          <p:cNvSpPr txBox="1"/>
          <p:nvPr/>
        </p:nvSpPr>
        <p:spPr>
          <a:xfrm>
            <a:off x="10856422" y="2487488"/>
            <a:ext cx="273121" cy="573578"/>
          </a:xfrm>
          <a:prstGeom prst="rect">
            <a:avLst/>
          </a:prstGeom>
          <a:solidFill>
            <a:schemeClr val="tx1"/>
          </a:solidFill>
        </p:spPr>
        <p:txBody>
          <a:bodyPr wrap="square" rtlCol="0">
            <a:spAutoFit/>
          </a:bodyPr>
          <a:lstStyle/>
          <a:p>
            <a:endParaRPr lang="en-US" dirty="0"/>
          </a:p>
        </p:txBody>
      </p:sp>
      <p:sp>
        <p:nvSpPr>
          <p:cNvPr id="14" name="TextBox 13"/>
          <p:cNvSpPr txBox="1"/>
          <p:nvPr/>
        </p:nvSpPr>
        <p:spPr>
          <a:xfrm>
            <a:off x="10548852" y="2732239"/>
            <a:ext cx="307570" cy="369332"/>
          </a:xfrm>
          <a:prstGeom prst="rect">
            <a:avLst/>
          </a:prstGeom>
          <a:solidFill>
            <a:srgbClr val="FFF2CC"/>
          </a:solidFill>
        </p:spPr>
        <p:txBody>
          <a:bodyPr wrap="square" rtlCol="0">
            <a:spAutoFit/>
          </a:bodyPr>
          <a:lstStyle/>
          <a:p>
            <a:endParaRPr lang="en-US"/>
          </a:p>
        </p:txBody>
      </p:sp>
      <p:sp>
        <p:nvSpPr>
          <p:cNvPr id="15" name="TextBox 14"/>
          <p:cNvSpPr txBox="1"/>
          <p:nvPr/>
        </p:nvSpPr>
        <p:spPr>
          <a:xfrm>
            <a:off x="8171411" y="1463040"/>
            <a:ext cx="1421476" cy="174567"/>
          </a:xfrm>
          <a:prstGeom prst="rect">
            <a:avLst/>
          </a:prstGeom>
          <a:solidFill>
            <a:schemeClr val="tx1"/>
          </a:solidFill>
        </p:spPr>
        <p:txBody>
          <a:bodyPr wrap="square" rtlCol="0">
            <a:spAutoFit/>
          </a:bodyPr>
          <a:lstStyle/>
          <a:p>
            <a:endParaRPr lang="en-US"/>
          </a:p>
        </p:txBody>
      </p:sp>
      <p:sp>
        <p:nvSpPr>
          <p:cNvPr id="16" name="TextBox 15"/>
          <p:cNvSpPr txBox="1"/>
          <p:nvPr/>
        </p:nvSpPr>
        <p:spPr>
          <a:xfrm>
            <a:off x="9160625" y="4348364"/>
            <a:ext cx="2900543"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smtClean="0">
                <a:solidFill>
                  <a:schemeClr val="bg1"/>
                </a:solidFill>
              </a:rPr>
              <a:t>Same as the other form – the card holder must sign the Employee Certification, the department head must sign approval, and the Cabinet officer must sign if there are any TME charges and/or any individual charge over $5000</a:t>
            </a:r>
            <a:endParaRPr lang="en-US" sz="1600" dirty="0">
              <a:solidFill>
                <a:schemeClr val="bg1"/>
              </a:solidFill>
            </a:endParaRPr>
          </a:p>
        </p:txBody>
      </p:sp>
      <p:sp>
        <p:nvSpPr>
          <p:cNvPr id="18" name="Curved Down Arrow 17"/>
          <p:cNvSpPr/>
          <p:nvPr/>
        </p:nvSpPr>
        <p:spPr>
          <a:xfrm rot="12724475">
            <a:off x="2289047" y="3725056"/>
            <a:ext cx="2852605" cy="808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Down Arrow 23"/>
          <p:cNvSpPr/>
          <p:nvPr/>
        </p:nvSpPr>
        <p:spPr>
          <a:xfrm rot="13575589">
            <a:off x="4166467" y="3908309"/>
            <a:ext cx="3197576" cy="8453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5671329" y="4839996"/>
            <a:ext cx="329686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smtClean="0">
                <a:solidFill>
                  <a:schemeClr val="bg1"/>
                </a:solidFill>
              </a:rPr>
              <a:t>In this box, you need to put the total amount and information for each trip; and, information for each local meal to include # of attendees</a:t>
            </a:r>
            <a:endParaRPr lang="en-US" sz="1600" dirty="0">
              <a:solidFill>
                <a:schemeClr val="bg1"/>
              </a:solidFill>
            </a:endParaRPr>
          </a:p>
        </p:txBody>
      </p:sp>
      <p:sp>
        <p:nvSpPr>
          <p:cNvPr id="17" name="TextBox 16"/>
          <p:cNvSpPr txBox="1"/>
          <p:nvPr/>
        </p:nvSpPr>
        <p:spPr>
          <a:xfrm>
            <a:off x="2854636" y="4347554"/>
            <a:ext cx="2624258"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smtClean="0">
                <a:solidFill>
                  <a:schemeClr val="bg1"/>
                </a:solidFill>
              </a:rPr>
              <a:t>In this box, the top total should match the total of your statement.</a:t>
            </a:r>
          </a:p>
          <a:p>
            <a:endParaRPr lang="en-US" sz="800" dirty="0" smtClean="0">
              <a:solidFill>
                <a:schemeClr val="bg1"/>
              </a:solidFill>
            </a:endParaRPr>
          </a:p>
          <a:p>
            <a:r>
              <a:rPr lang="en-US" sz="1600" dirty="0" smtClean="0">
                <a:solidFill>
                  <a:schemeClr val="bg1"/>
                </a:solidFill>
              </a:rPr>
              <a:t>Cash advances should be placed here.</a:t>
            </a:r>
          </a:p>
          <a:p>
            <a:endParaRPr lang="en-US" sz="800" dirty="0" smtClean="0">
              <a:solidFill>
                <a:schemeClr val="bg1"/>
              </a:solidFill>
            </a:endParaRPr>
          </a:p>
          <a:p>
            <a:r>
              <a:rPr lang="en-US" sz="1600" dirty="0" smtClean="0">
                <a:solidFill>
                  <a:schemeClr val="bg1"/>
                </a:solidFill>
              </a:rPr>
              <a:t>Personal reimbursement amounts should be placed here</a:t>
            </a:r>
            <a:endParaRPr lang="en-US" sz="1600" dirty="0">
              <a:solidFill>
                <a:schemeClr val="bg1"/>
              </a:solidFill>
            </a:endParaRPr>
          </a:p>
        </p:txBody>
      </p:sp>
    </p:spTree>
    <p:extLst>
      <p:ext uri="{BB962C8B-B14F-4D97-AF65-F5344CB8AC3E}">
        <p14:creationId xmlns:p14="http://schemas.microsoft.com/office/powerpoint/2010/main" val="3279069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TM03457485[[fn=Mesh]]</Template>
  <TotalTime>468</TotalTime>
  <Words>1401</Words>
  <Application>Microsoft Office PowerPoint</Application>
  <PresentationFormat>Widescreen</PresentationFormat>
  <Paragraphs>122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Mesh</vt:lpstr>
      <vt:lpstr>Jpmc compliance training</vt:lpstr>
      <vt:lpstr>Smart data information:</vt:lpstr>
      <vt:lpstr>PowerPoint Presentation</vt:lpstr>
      <vt:lpstr>PowerPoint Presentation</vt:lpstr>
      <vt:lpstr>forms</vt:lpstr>
      <vt:lpstr>PowerPoint Presentation</vt:lpstr>
      <vt:lpstr>PowerPoint Presentation</vt:lpstr>
      <vt:lpstr>PowerPoint Presentation</vt:lpstr>
      <vt:lpstr>PowerPoint Presentation</vt:lpstr>
      <vt:lpstr>Documentation packet</vt:lpstr>
      <vt:lpstr>PowerPoint Presentation</vt:lpstr>
      <vt:lpstr>Documentation packet (cont’d)</vt:lpstr>
      <vt:lpstr>MISSING RECEIPTS</vt:lpstr>
      <vt:lpstr>Memo of missing receipt</vt:lpstr>
      <vt:lpstr>timeframes</vt:lpstr>
      <vt:lpstr>MORE SPECIFICS</vt:lpstr>
      <vt:lpstr>More specifics</vt:lpstr>
      <vt:lpstr>How to run a report</vt:lpstr>
      <vt:lpstr>RESPONSIBILITIES</vt:lpstr>
    </vt:vector>
  </TitlesOfParts>
  <Company>Whitman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Jpmc compliance training</dc:title>
  <dc:creator>Mindy Neissl</dc:creator>
  <cp:lastModifiedBy>Mindy Neissl</cp:lastModifiedBy>
  <cp:revision>26</cp:revision>
  <dcterms:created xsi:type="dcterms:W3CDTF">2020-01-27T17:25:59Z</dcterms:created>
  <dcterms:modified xsi:type="dcterms:W3CDTF">2020-01-28T01:14:58Z</dcterms:modified>
</cp:coreProperties>
</file>