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2"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payables@whitman.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Accounts Payable Workshop</a:t>
            </a:r>
            <a:endParaRPr lang="en-US" sz="4400" dirty="0"/>
          </a:p>
        </p:txBody>
      </p:sp>
      <p:sp>
        <p:nvSpPr>
          <p:cNvPr id="3" name="Subtitle 2"/>
          <p:cNvSpPr>
            <a:spLocks noGrp="1"/>
          </p:cNvSpPr>
          <p:nvPr>
            <p:ph type="subTitle" idx="1"/>
          </p:nvPr>
        </p:nvSpPr>
        <p:spPr/>
        <p:txBody>
          <a:bodyPr/>
          <a:lstStyle/>
          <a:p>
            <a:r>
              <a:rPr lang="en-US" dirty="0" smtClean="0"/>
              <a:t>Fall 2019</a:t>
            </a:r>
            <a:endParaRPr lang="en-US" dirty="0"/>
          </a:p>
        </p:txBody>
      </p:sp>
    </p:spTree>
    <p:extLst>
      <p:ext uri="{BB962C8B-B14F-4D97-AF65-F5344CB8AC3E}">
        <p14:creationId xmlns:p14="http://schemas.microsoft.com/office/powerpoint/2010/main" val="90717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vendor name:</a:t>
            </a:r>
            <a:endParaRPr lang="en-US" dirty="0"/>
          </a:p>
        </p:txBody>
      </p:sp>
      <p:pic>
        <p:nvPicPr>
          <p:cNvPr id="9" name="Content Placeholder 8"/>
          <p:cNvPicPr>
            <a:picLocks noGrp="1"/>
          </p:cNvPicPr>
          <p:nvPr>
            <p:ph sz="half" idx="1"/>
          </p:nvPr>
        </p:nvPicPr>
        <p:blipFill>
          <a:blip r:embed="rId2"/>
          <a:stretch>
            <a:fillRect/>
          </a:stretch>
        </p:blipFill>
        <p:spPr>
          <a:xfrm>
            <a:off x="1896088" y="2560638"/>
            <a:ext cx="3523023" cy="3309937"/>
          </a:xfrm>
          <a:prstGeom prst="rect">
            <a:avLst/>
          </a:prstGeom>
        </p:spPr>
      </p:pic>
      <p:pic>
        <p:nvPicPr>
          <p:cNvPr id="10" name="Content Placeholder 9"/>
          <p:cNvPicPr>
            <a:picLocks noGrp="1"/>
          </p:cNvPicPr>
          <p:nvPr>
            <p:ph sz="half" idx="2"/>
          </p:nvPr>
        </p:nvPicPr>
        <p:blipFill>
          <a:blip r:embed="rId3"/>
          <a:stretch>
            <a:fillRect/>
          </a:stretch>
        </p:blipFill>
        <p:spPr>
          <a:xfrm>
            <a:off x="6181725" y="3204267"/>
            <a:ext cx="4718050" cy="2022679"/>
          </a:xfrm>
          <a:prstGeom prst="rect">
            <a:avLst/>
          </a:prstGeom>
        </p:spPr>
      </p:pic>
    </p:spTree>
    <p:extLst>
      <p:ext uri="{BB962C8B-B14F-4D97-AF65-F5344CB8AC3E}">
        <p14:creationId xmlns:p14="http://schemas.microsoft.com/office/powerpoint/2010/main" val="218108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Lists voucher and invoice numbers.</a:t>
            </a:r>
            <a:br>
              <a:rPr lang="en-US" sz="3200" dirty="0" smtClean="0"/>
            </a:br>
            <a:r>
              <a:rPr lang="en-US" sz="3200" dirty="0" smtClean="0"/>
              <a:t>(</a:t>
            </a:r>
            <a:r>
              <a:rPr lang="en-US" sz="3200" dirty="0"/>
              <a:t>N</a:t>
            </a:r>
            <a:r>
              <a:rPr lang="en-US" sz="3200" dirty="0" smtClean="0"/>
              <a:t>ote excel symbol)</a:t>
            </a:r>
            <a:endParaRPr lang="en-US" sz="3200" dirty="0"/>
          </a:p>
        </p:txBody>
      </p:sp>
      <p:pic>
        <p:nvPicPr>
          <p:cNvPr id="4" name="Content Placeholder 3"/>
          <p:cNvPicPr>
            <a:picLocks noGrp="1"/>
          </p:cNvPicPr>
          <p:nvPr>
            <p:ph idx="1"/>
          </p:nvPr>
        </p:nvPicPr>
        <p:blipFill>
          <a:blip r:embed="rId2"/>
          <a:stretch>
            <a:fillRect/>
          </a:stretch>
        </p:blipFill>
        <p:spPr>
          <a:xfrm>
            <a:off x="3907692" y="2285999"/>
            <a:ext cx="4228123" cy="3880339"/>
          </a:xfrm>
          <a:prstGeom prst="rect">
            <a:avLst/>
          </a:prstGeom>
        </p:spPr>
      </p:pic>
    </p:spTree>
    <p:extLst>
      <p:ext uri="{BB962C8B-B14F-4D97-AF65-F5344CB8AC3E}">
        <p14:creationId xmlns:p14="http://schemas.microsoft.com/office/powerpoint/2010/main" val="2989276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requests</a:t>
            </a:r>
            <a:endParaRPr lang="en-US" dirty="0"/>
          </a:p>
        </p:txBody>
      </p:sp>
      <p:pic>
        <p:nvPicPr>
          <p:cNvPr id="5" name="Content Placeholder 4"/>
          <p:cNvPicPr>
            <a:picLocks noGrp="1" noChangeAspect="1"/>
          </p:cNvPicPr>
          <p:nvPr>
            <p:ph sz="half" idx="1"/>
          </p:nvPr>
        </p:nvPicPr>
        <p:blipFill>
          <a:blip r:embed="rId2"/>
          <a:stretch>
            <a:fillRect/>
          </a:stretch>
        </p:blipFill>
        <p:spPr>
          <a:xfrm>
            <a:off x="1298575" y="2697764"/>
            <a:ext cx="4718050" cy="3035685"/>
          </a:xfrm>
          <a:prstGeom prst="rect">
            <a:avLst/>
          </a:prstGeom>
        </p:spPr>
      </p:pic>
      <p:sp>
        <p:nvSpPr>
          <p:cNvPr id="4" name="Content Placeholder 3"/>
          <p:cNvSpPr>
            <a:spLocks noGrp="1"/>
          </p:cNvSpPr>
          <p:nvPr>
            <p:ph sz="half" idx="2"/>
          </p:nvPr>
        </p:nvSpPr>
        <p:spPr/>
        <p:txBody>
          <a:bodyPr>
            <a:normAutofit fontScale="85000" lnSpcReduction="20000"/>
          </a:bodyPr>
          <a:lstStyle/>
          <a:p>
            <a:r>
              <a:rPr lang="en-US" dirty="0" smtClean="0"/>
              <a:t>Email request to payables.</a:t>
            </a:r>
          </a:p>
          <a:p>
            <a:r>
              <a:rPr lang="en-US" dirty="0" smtClean="0"/>
              <a:t>W9: Hand deliver vs. email.</a:t>
            </a:r>
          </a:p>
          <a:p>
            <a:r>
              <a:rPr lang="en-US" dirty="0" smtClean="0"/>
              <a:t>Please include name, address, business purpose. </a:t>
            </a:r>
          </a:p>
          <a:p>
            <a:r>
              <a:rPr lang="en-US" dirty="0" smtClean="0"/>
              <a:t>Name may already be in Colleague. Important to verify address and other information.  </a:t>
            </a:r>
          </a:p>
          <a:p>
            <a:r>
              <a:rPr lang="en-US" dirty="0" smtClean="0"/>
              <a:t>W9’s verified each time a payment for a contract or service is processed.</a:t>
            </a:r>
          </a:p>
          <a:p>
            <a:r>
              <a:rPr lang="en-US" dirty="0" smtClean="0"/>
              <a:t>Foreign vendors: Contact business office.</a:t>
            </a:r>
          </a:p>
        </p:txBody>
      </p:sp>
    </p:spTree>
    <p:extLst>
      <p:ext uri="{BB962C8B-B14F-4D97-AF65-F5344CB8AC3E}">
        <p14:creationId xmlns:p14="http://schemas.microsoft.com/office/powerpoint/2010/main" val="1178591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e-checks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faculty, staff or student signed up for direct deposit: Agree to use this as a way to receive money from the college for payroll, reimbursements, etc.</a:t>
            </a:r>
          </a:p>
          <a:p>
            <a:r>
              <a:rPr lang="en-US" dirty="0" smtClean="0"/>
              <a:t>Most efficient and cost effective way for college to pay faculty, staff and students is by e-check. </a:t>
            </a:r>
          </a:p>
          <a:p>
            <a:r>
              <a:rPr lang="en-US" dirty="0" smtClean="0"/>
              <a:t>Student checks go to Eddie at Reid Post Office. He emails students. When students don’t pick up the checks, get sent back to office. I try my best to locate student. Checks that  don’t get cashed get turned over to the state as unclaimed property. Most checks are small in amount. </a:t>
            </a:r>
          </a:p>
          <a:p>
            <a:r>
              <a:rPr lang="en-US" dirty="0" smtClean="0"/>
              <a:t>If a student, staff or faculty is signed up for direct deposit, payment will be processed as an e-check regardless of how marked on vendor payment or TM&amp;E form.</a:t>
            </a:r>
          </a:p>
          <a:p>
            <a:endParaRPr lang="en-US" dirty="0"/>
          </a:p>
        </p:txBody>
      </p:sp>
    </p:spTree>
    <p:extLst>
      <p:ext uri="{BB962C8B-B14F-4D97-AF65-F5344CB8AC3E}">
        <p14:creationId xmlns:p14="http://schemas.microsoft.com/office/powerpoint/2010/main" val="345045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endParaRPr lang="en-US" dirty="0"/>
          </a:p>
        </p:txBody>
      </p:sp>
      <p:sp>
        <p:nvSpPr>
          <p:cNvPr id="3" name="Content Placeholder 2"/>
          <p:cNvSpPr>
            <a:spLocks noGrp="1"/>
          </p:cNvSpPr>
          <p:nvPr>
            <p:ph idx="1"/>
          </p:nvPr>
        </p:nvSpPr>
        <p:spPr/>
        <p:txBody>
          <a:bodyPr>
            <a:normAutofit lnSpcReduction="10000"/>
          </a:bodyPr>
          <a:lstStyle/>
          <a:p>
            <a:r>
              <a:rPr lang="en-US" dirty="0" smtClean="0"/>
              <a:t>Recurring voucher update: Several departments are using the system. For example, internship grant payments are entered by Marisol at beginning of program. Student receives payment each month for length of service. Voucher entry done one time. </a:t>
            </a:r>
          </a:p>
          <a:p>
            <a:r>
              <a:rPr lang="en-US" dirty="0" smtClean="0"/>
              <a:t>Other payment types: Rent payments. Contract payments. Business office works with admin’s to enter data and explain system that initiates monthly payments. </a:t>
            </a:r>
          </a:p>
          <a:p>
            <a:r>
              <a:rPr lang="en-US" dirty="0" smtClean="0"/>
              <a:t>Please contact payables if you would like to set up a recurring voucher.</a:t>
            </a:r>
          </a:p>
          <a:p>
            <a:endParaRPr lang="en-US" dirty="0"/>
          </a:p>
        </p:txBody>
      </p:sp>
    </p:spTree>
    <p:extLst>
      <p:ext uri="{BB962C8B-B14F-4D97-AF65-F5344CB8AC3E}">
        <p14:creationId xmlns:p14="http://schemas.microsoft.com/office/powerpoint/2010/main" val="2819913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Office Website</a:t>
            </a:r>
            <a:endParaRPr lang="en-US" dirty="0"/>
          </a:p>
        </p:txBody>
      </p:sp>
      <p:sp>
        <p:nvSpPr>
          <p:cNvPr id="3" name="Content Placeholder 2"/>
          <p:cNvSpPr>
            <a:spLocks noGrp="1"/>
          </p:cNvSpPr>
          <p:nvPr>
            <p:ph idx="1"/>
          </p:nvPr>
        </p:nvSpPr>
        <p:spPr/>
        <p:txBody>
          <a:bodyPr/>
          <a:lstStyle/>
          <a:p>
            <a:r>
              <a:rPr lang="en-US" dirty="0" smtClean="0"/>
              <a:t>Payment forms.</a:t>
            </a:r>
          </a:p>
          <a:p>
            <a:r>
              <a:rPr lang="en-US" dirty="0" smtClean="0"/>
              <a:t>General ledger, journal entry template.</a:t>
            </a:r>
          </a:p>
          <a:p>
            <a:r>
              <a:rPr lang="en-US" dirty="0" smtClean="0"/>
              <a:t>Instructions for data entry.</a:t>
            </a:r>
          </a:p>
          <a:p>
            <a:r>
              <a:rPr lang="en-US" dirty="0" smtClean="0"/>
              <a:t>Basic college policies for purchasing.</a:t>
            </a:r>
          </a:p>
          <a:p>
            <a:r>
              <a:rPr lang="en-US" dirty="0" smtClean="0"/>
              <a:t>Tax forms.</a:t>
            </a:r>
            <a:endParaRPr lang="en-US" dirty="0"/>
          </a:p>
        </p:txBody>
      </p:sp>
    </p:spTree>
    <p:extLst>
      <p:ext uri="{BB962C8B-B14F-4D97-AF65-F5344CB8AC3E}">
        <p14:creationId xmlns:p14="http://schemas.microsoft.com/office/powerpoint/2010/main" val="3684358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information go?</a:t>
            </a:r>
            <a:endParaRPr lang="en-US" dirty="0"/>
          </a:p>
        </p:txBody>
      </p:sp>
      <p:sp>
        <p:nvSpPr>
          <p:cNvPr id="3" name="Content Placeholder 2"/>
          <p:cNvSpPr>
            <a:spLocks noGrp="1"/>
          </p:cNvSpPr>
          <p:nvPr>
            <p:ph idx="1"/>
          </p:nvPr>
        </p:nvSpPr>
        <p:spPr/>
        <p:txBody>
          <a:bodyPr/>
          <a:lstStyle/>
          <a:p>
            <a:r>
              <a:rPr lang="en-US" dirty="0" smtClean="0"/>
              <a:t>Audit</a:t>
            </a:r>
          </a:p>
          <a:p>
            <a:r>
              <a:rPr lang="en-US" dirty="0" smtClean="0"/>
              <a:t>Budgets</a:t>
            </a:r>
          </a:p>
          <a:p>
            <a:r>
              <a:rPr lang="en-US" dirty="0" smtClean="0"/>
              <a:t>1099’s</a:t>
            </a:r>
          </a:p>
          <a:p>
            <a:r>
              <a:rPr lang="en-US" dirty="0" smtClean="0"/>
              <a:t>Financial Statements</a:t>
            </a:r>
          </a:p>
          <a:p>
            <a:r>
              <a:rPr lang="en-US" dirty="0" smtClean="0"/>
              <a:t>Tax Returns</a:t>
            </a:r>
            <a:endParaRPr lang="en-US" dirty="0"/>
          </a:p>
        </p:txBody>
      </p:sp>
    </p:spTree>
    <p:extLst>
      <p:ext uri="{BB962C8B-B14F-4D97-AF65-F5344CB8AC3E}">
        <p14:creationId xmlns:p14="http://schemas.microsoft.com/office/powerpoint/2010/main" val="1883679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Colleague Review</a:t>
            </a:r>
            <a:endParaRPr lang="en-US" dirty="0"/>
          </a:p>
        </p:txBody>
      </p:sp>
      <p:sp>
        <p:nvSpPr>
          <p:cNvPr id="3" name="Content Placeholder 2"/>
          <p:cNvSpPr>
            <a:spLocks noGrp="1"/>
          </p:cNvSpPr>
          <p:nvPr>
            <p:ph idx="1"/>
          </p:nvPr>
        </p:nvSpPr>
        <p:spPr/>
        <p:txBody>
          <a:bodyPr/>
          <a:lstStyle/>
          <a:p>
            <a:r>
              <a:rPr lang="en-US" dirty="0" smtClean="0"/>
              <a:t>Mnemonics: Favorite’s list</a:t>
            </a:r>
          </a:p>
          <a:p>
            <a:r>
              <a:rPr lang="en-US" dirty="0" smtClean="0"/>
              <a:t>VOUM</a:t>
            </a:r>
          </a:p>
          <a:p>
            <a:r>
              <a:rPr lang="en-US" dirty="0" smtClean="0"/>
              <a:t>VOUI</a:t>
            </a:r>
          </a:p>
          <a:p>
            <a:r>
              <a:rPr lang="en-US" dirty="0" smtClean="0"/>
              <a:t>VENI</a:t>
            </a:r>
          </a:p>
          <a:p>
            <a:r>
              <a:rPr lang="en-US" dirty="0" smtClean="0"/>
              <a:t>AHST</a:t>
            </a:r>
            <a:endParaRPr lang="en-US" dirty="0"/>
          </a:p>
        </p:txBody>
      </p:sp>
    </p:spTree>
    <p:extLst>
      <p:ext uri="{BB962C8B-B14F-4D97-AF65-F5344CB8AC3E}">
        <p14:creationId xmlns:p14="http://schemas.microsoft.com/office/powerpoint/2010/main" val="138041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VOUM, screen #1</a:t>
            </a:r>
            <a:endParaRPr lang="en-US" dirty="0"/>
          </a:p>
        </p:txBody>
      </p:sp>
      <p:sp>
        <p:nvSpPr>
          <p:cNvPr id="3" name="Content Placeholder 2"/>
          <p:cNvSpPr>
            <a:spLocks noGrp="1"/>
          </p:cNvSpPr>
          <p:nvPr>
            <p:ph sz="half" idx="1"/>
          </p:nvPr>
        </p:nvSpPr>
        <p:spPr/>
        <p:txBody>
          <a:bodyPr/>
          <a:lstStyle/>
          <a:p>
            <a:r>
              <a:rPr lang="en-US" dirty="0" smtClean="0"/>
              <a:t>… In any field..@ symbol</a:t>
            </a:r>
          </a:p>
          <a:p>
            <a:r>
              <a:rPr lang="en-US" dirty="0" smtClean="0"/>
              <a:t>Invoice Number: Entire number, exactly as appears on invoice. If no number provided, be consistent with your numbering. Date? Type?</a:t>
            </a:r>
          </a:p>
          <a:p>
            <a:r>
              <a:rPr lang="en-US" dirty="0" smtClean="0"/>
              <a:t>Vendor ID, use correct address. Statement vendor, do not change.</a:t>
            </a:r>
          </a:p>
          <a:p>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6016753" y="2422769"/>
            <a:ext cx="4987310" cy="3813907"/>
          </a:xfrm>
          <a:prstGeom prst="rect">
            <a:avLst/>
          </a:prstGeom>
        </p:spPr>
      </p:pic>
    </p:spTree>
    <p:extLst>
      <p:ext uri="{BB962C8B-B14F-4D97-AF65-F5344CB8AC3E}">
        <p14:creationId xmlns:p14="http://schemas.microsoft.com/office/powerpoint/2010/main" val="233381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VOUM, screen #2</a:t>
            </a:r>
            <a:endParaRPr lang="en-US" dirty="0"/>
          </a:p>
        </p:txBody>
      </p:sp>
      <p:pic>
        <p:nvPicPr>
          <p:cNvPr id="7" name="Content Placeholder 6"/>
          <p:cNvPicPr>
            <a:picLocks noGrp="1" noChangeAspect="1"/>
          </p:cNvPicPr>
          <p:nvPr>
            <p:ph sz="half" idx="2"/>
          </p:nvPr>
        </p:nvPicPr>
        <p:blipFill>
          <a:blip r:embed="rId2"/>
          <a:stretch>
            <a:fillRect/>
          </a:stretch>
        </p:blipFill>
        <p:spPr>
          <a:xfrm>
            <a:off x="6135077" y="2414954"/>
            <a:ext cx="4761521" cy="3813908"/>
          </a:xfrm>
          <a:prstGeom prst="rect">
            <a:avLst/>
          </a:prstGeom>
        </p:spPr>
      </p:pic>
      <p:sp>
        <p:nvSpPr>
          <p:cNvPr id="9" name="Content Placeholder 8"/>
          <p:cNvSpPr>
            <a:spLocks noGrp="1"/>
          </p:cNvSpPr>
          <p:nvPr>
            <p:ph sz="half" idx="1"/>
          </p:nvPr>
        </p:nvSpPr>
        <p:spPr/>
        <p:txBody>
          <a:bodyPr/>
          <a:lstStyle/>
          <a:p>
            <a:r>
              <a:rPr lang="en-US" sz="1800" dirty="0" smtClean="0"/>
              <a:t>Move between screens, tabs across the top.</a:t>
            </a:r>
          </a:p>
          <a:p>
            <a:r>
              <a:rPr lang="en-US" sz="1800" dirty="0" smtClean="0"/>
              <a:t>Delete a line. Must have closed 3</a:t>
            </a:r>
            <a:r>
              <a:rPr lang="en-US" sz="1800" baseline="30000" dirty="0" smtClean="0"/>
              <a:t>rd</a:t>
            </a:r>
            <a:r>
              <a:rPr lang="en-US" sz="1800" dirty="0" smtClean="0"/>
              <a:t> screen. </a:t>
            </a:r>
          </a:p>
          <a:p>
            <a:r>
              <a:rPr lang="en-US" sz="1800" dirty="0" smtClean="0"/>
              <a:t>Please note invoice number.</a:t>
            </a:r>
          </a:p>
          <a:p>
            <a:endParaRPr lang="en-US" dirty="0"/>
          </a:p>
        </p:txBody>
      </p:sp>
      <p:pic>
        <p:nvPicPr>
          <p:cNvPr id="10" name="Picture 9"/>
          <p:cNvPicPr>
            <a:picLocks noChangeAspect="1"/>
          </p:cNvPicPr>
          <p:nvPr/>
        </p:nvPicPr>
        <p:blipFill>
          <a:blip r:embed="rId3"/>
          <a:stretch>
            <a:fillRect/>
          </a:stretch>
        </p:blipFill>
        <p:spPr>
          <a:xfrm>
            <a:off x="1506781" y="3970581"/>
            <a:ext cx="4301637" cy="2055081"/>
          </a:xfrm>
          <a:prstGeom prst="rect">
            <a:avLst/>
          </a:prstGeom>
        </p:spPr>
      </p:pic>
    </p:spTree>
    <p:extLst>
      <p:ext uri="{BB962C8B-B14F-4D97-AF65-F5344CB8AC3E}">
        <p14:creationId xmlns:p14="http://schemas.microsoft.com/office/powerpoint/2010/main" val="1293846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VOUM, screen #3</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Description: Abbreviations. </a:t>
            </a:r>
          </a:p>
          <a:p>
            <a:r>
              <a:rPr lang="en-US" dirty="0" smtClean="0"/>
              <a:t>Object code 5720: Mandatory: </a:t>
            </a:r>
            <a:r>
              <a:rPr lang="en-US" dirty="0"/>
              <a:t>D</a:t>
            </a:r>
            <a:r>
              <a:rPr lang="en-US" dirty="0" smtClean="0"/>
              <a:t>ates of travel and country.</a:t>
            </a:r>
          </a:p>
          <a:p>
            <a:r>
              <a:rPr lang="en-US" dirty="0" smtClean="0"/>
              <a:t>Whitman customer identification number.</a:t>
            </a:r>
          </a:p>
          <a:p>
            <a:r>
              <a:rPr lang="en-US" dirty="0" smtClean="0"/>
              <a:t>Use tax due: UT</a:t>
            </a:r>
          </a:p>
          <a:p>
            <a:r>
              <a:rPr lang="en-US" dirty="0" smtClean="0"/>
              <a:t>Shortcut for advanced user. “Save All”</a:t>
            </a:r>
          </a:p>
          <a:p>
            <a:r>
              <a:rPr lang="en-US" dirty="0" smtClean="0"/>
              <a:t>Move between pages, use tabs. </a:t>
            </a:r>
          </a:p>
        </p:txBody>
      </p:sp>
      <p:pic>
        <p:nvPicPr>
          <p:cNvPr id="5" name="Content Placeholder 4"/>
          <p:cNvPicPr>
            <a:picLocks noGrp="1" noChangeAspect="1"/>
          </p:cNvPicPr>
          <p:nvPr>
            <p:ph sz="half" idx="2"/>
          </p:nvPr>
        </p:nvPicPr>
        <p:blipFill>
          <a:blip r:embed="rId2"/>
          <a:stretch>
            <a:fillRect/>
          </a:stretch>
        </p:blipFill>
        <p:spPr>
          <a:xfrm>
            <a:off x="6486769" y="2414954"/>
            <a:ext cx="5064370" cy="3798277"/>
          </a:xfrm>
          <a:prstGeom prst="rect">
            <a:avLst/>
          </a:prstGeom>
        </p:spPr>
      </p:pic>
    </p:spTree>
    <p:extLst>
      <p:ext uri="{BB962C8B-B14F-4D97-AF65-F5344CB8AC3E}">
        <p14:creationId xmlns:p14="http://schemas.microsoft.com/office/powerpoint/2010/main" val="2643512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RMB </a:t>
            </a:r>
            <a:r>
              <a:rPr lang="en-US" i="1" dirty="0" smtClean="0"/>
              <a:t>Reimburse</a:t>
            </a:r>
          </a:p>
          <a:p>
            <a:r>
              <a:rPr lang="en-US" dirty="0" smtClean="0"/>
              <a:t>AIR </a:t>
            </a:r>
            <a:r>
              <a:rPr lang="en-US" i="1" dirty="0" smtClean="0"/>
              <a:t>Airplane/Airline tickets</a:t>
            </a:r>
          </a:p>
          <a:p>
            <a:r>
              <a:rPr lang="en-US" dirty="0" smtClean="0"/>
              <a:t>MGE </a:t>
            </a:r>
            <a:r>
              <a:rPr lang="en-US" i="1" dirty="0" smtClean="0"/>
              <a:t>Mileage</a:t>
            </a:r>
          </a:p>
          <a:p>
            <a:r>
              <a:rPr lang="en-US" dirty="0" smtClean="0"/>
              <a:t>PERFC </a:t>
            </a:r>
            <a:r>
              <a:rPr lang="en-US" i="1" dirty="0" smtClean="0"/>
              <a:t>Performance Contracts</a:t>
            </a:r>
          </a:p>
          <a:p>
            <a:r>
              <a:rPr lang="en-US" dirty="0" smtClean="0"/>
              <a:t>SDT </a:t>
            </a:r>
            <a:r>
              <a:rPr lang="en-US" i="1" dirty="0" smtClean="0"/>
              <a:t>Student</a:t>
            </a:r>
          </a:p>
          <a:p>
            <a:r>
              <a:rPr lang="en-US" dirty="0" smtClean="0"/>
              <a:t>STF </a:t>
            </a:r>
            <a:r>
              <a:rPr lang="en-US" i="1" dirty="0" smtClean="0"/>
              <a:t>Staff</a:t>
            </a:r>
          </a:p>
          <a:p>
            <a:r>
              <a:rPr lang="en-US" dirty="0" smtClean="0"/>
              <a:t>FAC </a:t>
            </a:r>
            <a:r>
              <a:rPr lang="en-US" i="1" dirty="0" smtClean="0"/>
              <a:t>Faculty</a:t>
            </a:r>
          </a:p>
          <a:p>
            <a:r>
              <a:rPr lang="en-US" dirty="0" smtClean="0"/>
              <a:t>TRVL </a:t>
            </a:r>
            <a:r>
              <a:rPr lang="en-US" i="1" dirty="0" smtClean="0"/>
              <a:t>Travel</a:t>
            </a:r>
            <a:endParaRPr lang="en-US" i="1" dirty="0"/>
          </a:p>
        </p:txBody>
      </p:sp>
    </p:spTree>
    <p:extLst>
      <p:ext uri="{BB962C8B-B14F-4D97-AF65-F5344CB8AC3E}">
        <p14:creationId xmlns:p14="http://schemas.microsoft.com/office/powerpoint/2010/main" val="386968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Voucher Notes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change a general ledger number, please email a void request to </a:t>
            </a:r>
            <a:r>
              <a:rPr lang="en-US" dirty="0" smtClean="0">
                <a:hlinkClick r:id="rId2"/>
              </a:rPr>
              <a:t>payables@whitman.edu</a:t>
            </a:r>
            <a:r>
              <a:rPr lang="en-US" dirty="0" smtClean="0"/>
              <a:t>. Start a new voucher. </a:t>
            </a:r>
          </a:p>
          <a:p>
            <a:r>
              <a:rPr lang="en-US" dirty="0" smtClean="0"/>
              <a:t>Basic accounting control. Invoice number. Every invoice needs a separate voucher number. </a:t>
            </a:r>
          </a:p>
          <a:p>
            <a:r>
              <a:rPr lang="en-US" dirty="0" smtClean="0"/>
              <a:t>Ok to use one vendor payment form or TM&amp;E for more than one invoice, each invoice needs to be vouchered separately. Example: Marcus Whitman requires a TM&amp;E. Use invoice number provided. Eliminates duplicate payments to a vendor. Prints on the check. Whitman gets credited for correct payments. </a:t>
            </a:r>
          </a:p>
          <a:p>
            <a:r>
              <a:rPr lang="en-US" dirty="0" smtClean="0"/>
              <a:t>A packing list, order confirmation, or statement is not an invoice, please do not voucher. </a:t>
            </a:r>
          </a:p>
          <a:p>
            <a:endParaRPr lang="en-US" dirty="0"/>
          </a:p>
        </p:txBody>
      </p:sp>
    </p:spTree>
    <p:extLst>
      <p:ext uri="{BB962C8B-B14F-4D97-AF65-F5344CB8AC3E}">
        <p14:creationId xmlns:p14="http://schemas.microsoft.com/office/powerpoint/2010/main" val="297912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VOUI for invoice inquiry</a:t>
            </a:r>
            <a:endParaRPr lang="en-US" dirty="0"/>
          </a:p>
        </p:txBody>
      </p:sp>
      <p:sp>
        <p:nvSpPr>
          <p:cNvPr id="4" name="Content Placeholder 3"/>
          <p:cNvSpPr>
            <a:spLocks noGrp="1"/>
          </p:cNvSpPr>
          <p:nvPr>
            <p:ph sz="half" idx="2"/>
          </p:nvPr>
        </p:nvSpPr>
        <p:spPr/>
        <p:txBody>
          <a:bodyPr>
            <a:normAutofit/>
          </a:bodyPr>
          <a:lstStyle/>
          <a:p>
            <a:r>
              <a:rPr lang="en-US" sz="2000" dirty="0" smtClean="0"/>
              <a:t>Voucher, invoice inquiry</a:t>
            </a:r>
          </a:p>
          <a:p>
            <a:r>
              <a:rPr lang="en-US" sz="2000" dirty="0" smtClean="0"/>
              <a:t>Highlights importance of invoice number.</a:t>
            </a:r>
          </a:p>
          <a:p>
            <a:r>
              <a:rPr lang="en-US" sz="2000" dirty="0" smtClean="0"/>
              <a:t>Enter vendor</a:t>
            </a:r>
            <a:r>
              <a:rPr lang="en-US" sz="2000" b="1" dirty="0" smtClean="0"/>
              <a:t> name</a:t>
            </a:r>
            <a:r>
              <a:rPr lang="en-US" sz="2000" dirty="0" smtClean="0"/>
              <a:t>, not vendor number.</a:t>
            </a:r>
          </a:p>
          <a:p>
            <a:r>
              <a:rPr lang="en-US" sz="2000" dirty="0" smtClean="0"/>
              <a:t>If enter Whitman ID will receive the following error message:</a:t>
            </a:r>
            <a:endParaRPr lang="en-US" sz="2000" dirty="0"/>
          </a:p>
        </p:txBody>
      </p:sp>
      <p:pic>
        <p:nvPicPr>
          <p:cNvPr id="5" name="Content Placeholder 4"/>
          <p:cNvPicPr>
            <a:picLocks noGrp="1"/>
          </p:cNvPicPr>
          <p:nvPr>
            <p:ph sz="half" idx="1"/>
          </p:nvPr>
        </p:nvPicPr>
        <p:blipFill>
          <a:blip r:embed="rId2"/>
          <a:stretch>
            <a:fillRect/>
          </a:stretch>
        </p:blipFill>
        <p:spPr>
          <a:xfrm>
            <a:off x="1924827" y="2560638"/>
            <a:ext cx="3465546" cy="3309937"/>
          </a:xfrm>
          <a:prstGeom prst="rect">
            <a:avLst/>
          </a:prstGeom>
        </p:spPr>
      </p:pic>
      <p:pic>
        <p:nvPicPr>
          <p:cNvPr id="6" name="Picture 5"/>
          <p:cNvPicPr>
            <a:picLocks noChangeAspect="1"/>
          </p:cNvPicPr>
          <p:nvPr/>
        </p:nvPicPr>
        <p:blipFill>
          <a:blip r:embed="rId3"/>
          <a:stretch>
            <a:fillRect/>
          </a:stretch>
        </p:blipFill>
        <p:spPr>
          <a:xfrm>
            <a:off x="6237522" y="4716019"/>
            <a:ext cx="5153025" cy="1428750"/>
          </a:xfrm>
          <a:prstGeom prst="rect">
            <a:avLst/>
          </a:prstGeom>
        </p:spPr>
      </p:pic>
    </p:spTree>
    <p:extLst>
      <p:ext uri="{BB962C8B-B14F-4D97-AF65-F5344CB8AC3E}">
        <p14:creationId xmlns:p14="http://schemas.microsoft.com/office/powerpoint/2010/main" val="2730096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1941</TotalTime>
  <Words>643</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Accounts Payable Workshop</vt:lpstr>
      <vt:lpstr>Where does the information go?</vt:lpstr>
      <vt:lpstr>Colleague Review</vt:lpstr>
      <vt:lpstr>VOUM, screen #1</vt:lpstr>
      <vt:lpstr>VOUM, screen #2</vt:lpstr>
      <vt:lpstr>VOUM, screen #3</vt:lpstr>
      <vt:lpstr>Description:</vt:lpstr>
      <vt:lpstr>Voucher Notes</vt:lpstr>
      <vt:lpstr>VOUI for invoice inquiry</vt:lpstr>
      <vt:lpstr>Enter vendor name:</vt:lpstr>
      <vt:lpstr>Lists voucher and invoice numbers. (Note excel symbol)</vt:lpstr>
      <vt:lpstr>Vendor requests</vt:lpstr>
      <vt:lpstr>e-checks</vt:lpstr>
      <vt:lpstr>Other: </vt:lpstr>
      <vt:lpstr>Business Office Website</vt:lpstr>
    </vt:vector>
  </TitlesOfParts>
  <Company>Whitman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Accounts Payable Workshop</dc:title>
  <dc:creator>Leslie Servine</dc:creator>
  <cp:lastModifiedBy>Leslie Servine</cp:lastModifiedBy>
  <cp:revision>18</cp:revision>
  <dcterms:created xsi:type="dcterms:W3CDTF">2019-10-28T21:09:31Z</dcterms:created>
  <dcterms:modified xsi:type="dcterms:W3CDTF">2019-11-13T00:37:57Z</dcterms:modified>
</cp:coreProperties>
</file>