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68" r:id="rId4"/>
    <p:sldId id="269" r:id="rId5"/>
    <p:sldId id="257" r:id="rId6"/>
    <p:sldId id="265" r:id="rId7"/>
    <p:sldId id="264" r:id="rId8"/>
    <p:sldId id="266" r:id="rId9"/>
    <p:sldId id="270" r:id="rId10"/>
    <p:sldId id="262" r:id="rId11"/>
    <p:sldId id="267" r:id="rId12"/>
    <p:sldId id="273" r:id="rId13"/>
    <p:sldId id="258" r:id="rId14"/>
    <p:sldId id="259" r:id="rId15"/>
    <p:sldId id="261" r:id="rId16"/>
    <p:sldId id="260" r:id="rId17"/>
    <p:sldId id="274"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varScale="1">
        <p:scale>
          <a:sx n="120" d="100"/>
          <a:sy n="120" d="100"/>
        </p:scale>
        <p:origin x="966" y="96"/>
      </p:cViewPr>
      <p:guideLst>
        <p:guide orient="horz" pos="2160"/>
        <p:guide pos="2880"/>
      </p:guideLst>
    </p:cSldViewPr>
  </p:slideViewPr>
  <p:outlineViewPr>
    <p:cViewPr>
      <p:scale>
        <a:sx n="33" d="100"/>
        <a:sy n="33" d="100"/>
      </p:scale>
      <p:origin x="42" y="156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BD69159C-602C-4380-9745-08727165BF5E}" type="datetimeFigureOut">
              <a:rPr lang="en-US" smtClean="0"/>
              <a:t>6/7/2019</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D1E2E651-D977-4803-BCCE-12572E4A3E5F}" type="slidenum">
              <a:rPr lang="en-US" smtClean="0"/>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69159C-602C-4380-9745-08727165BF5E}" type="datetimeFigureOut">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D1E2E651-D977-4803-BCCE-12572E4A3E5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69159C-602C-4380-9745-08727165BF5E}" type="datetimeFigureOut">
              <a:rPr lang="en-US" smtClean="0"/>
              <a:t>6/7/2019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E2E651-D977-4803-BCCE-12572E4A3E5F}"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BD69159C-602C-4380-9745-08727165BF5E}" type="datetimeFigureOut">
              <a:rPr lang="en-US" smtClean="0"/>
              <a:t>6/7/2019</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D1E2E651-D977-4803-BCCE-12572E4A3E5F}" type="slidenum">
              <a:rPr lang="en-US" smtClean="0"/>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69159C-602C-4380-9745-08727165BF5E}" type="datetimeFigureOut">
              <a:rPr lang="en-US" smtClean="0"/>
              <a:t>6/7/2019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69159C-602C-4380-9745-08727165BF5E}" type="datetimeFigureOut">
              <a:rPr lang="en-US" smtClean="0"/>
              <a:t>6/7/2019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D69159C-602C-4380-9745-08727165BF5E}" type="datetimeFigureOut">
              <a:rPr lang="en-US" smtClean="0"/>
              <a:t>6/7/2019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E2E651-D977-4803-BCCE-12572E4A3E5F}" type="slidenum">
              <a:rPr lang="en-US" smtClean="0"/>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D69159C-602C-4380-9745-08727165BF5E}" type="datetimeFigureOut">
              <a:rPr lang="en-US" smtClean="0"/>
              <a:t>6/7/2019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E2E651-D977-4803-BCCE-12572E4A3E5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D1E2E651-D977-4803-BCCE-12572E4A3E5F}" type="slidenum">
              <a:rPr lang="en-US" smtClean="0"/>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69159C-602C-4380-9745-08727165BF5E}" type="datetimeFigureOut">
              <a:rPr lang="en-US" smtClean="0"/>
              <a:t>6/7/2019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E2E651-D977-4803-BCCE-12572E4A3E5F}" type="slidenum">
              <a:rPr lang="en-US" smtClean="0"/>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BD69159C-602C-4380-9745-08727165BF5E}" type="datetimeFigureOut">
              <a:rPr lang="en-US" smtClean="0"/>
              <a:t>6/7/2019</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D1E2E651-D977-4803-BCCE-12572E4A3E5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FYE June 30, 2019</a:t>
            </a:r>
            <a:endParaRPr lang="en-US" dirty="0"/>
          </a:p>
        </p:txBody>
      </p:sp>
      <p:sp>
        <p:nvSpPr>
          <p:cNvPr id="2" name="Title 1"/>
          <p:cNvSpPr>
            <a:spLocks noGrp="1"/>
          </p:cNvSpPr>
          <p:nvPr>
            <p:ph type="title"/>
          </p:nvPr>
        </p:nvSpPr>
        <p:spPr/>
        <p:txBody>
          <a:bodyPr/>
          <a:lstStyle/>
          <a:p>
            <a:r>
              <a:rPr lang="en-US" b="1" dirty="0"/>
              <a:t>Fiscal Year-End Procedures</a:t>
            </a:r>
            <a:r>
              <a:rPr lang="en-US" dirty="0"/>
              <a:t/>
            </a:r>
            <a:br>
              <a:rPr lang="en-US" dirty="0"/>
            </a:br>
            <a:endParaRPr lang="en-US" dirty="0"/>
          </a:p>
        </p:txBody>
      </p:sp>
    </p:spTree>
    <p:extLst>
      <p:ext uri="{BB962C8B-B14F-4D97-AF65-F5344CB8AC3E}">
        <p14:creationId xmlns:p14="http://schemas.microsoft.com/office/powerpoint/2010/main" val="707547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407893" cy="4407408"/>
          </a:xfrm>
        </p:spPr>
        <p:txBody>
          <a:bodyPr>
            <a:normAutofit/>
          </a:bodyPr>
          <a:lstStyle/>
          <a:p>
            <a:pPr lvl="0"/>
            <a:r>
              <a:rPr lang="en-US" dirty="0" smtClean="0"/>
              <a:t>Remember – all payroll expenses through June 30</a:t>
            </a:r>
            <a:r>
              <a:rPr lang="en-US" baseline="30000" dirty="0" smtClean="0"/>
              <a:t>th</a:t>
            </a:r>
            <a:r>
              <a:rPr lang="en-US" dirty="0" smtClean="0"/>
              <a:t> need to be recorded in the current fiscal year.</a:t>
            </a:r>
          </a:p>
          <a:p>
            <a:pPr lvl="0"/>
            <a:r>
              <a:rPr lang="en-US" dirty="0" smtClean="0"/>
              <a:t>Faculty and salary payroll are paid on a monthly basis for the calendar month so there is no timing difference adjustment for their salaries through June 30</a:t>
            </a:r>
            <a:r>
              <a:rPr lang="en-US" baseline="30000" dirty="0" smtClean="0"/>
              <a:t>th</a:t>
            </a:r>
            <a:r>
              <a:rPr lang="en-US" dirty="0" smtClean="0"/>
              <a:t>.</a:t>
            </a:r>
          </a:p>
          <a:p>
            <a:pPr lvl="0"/>
            <a:r>
              <a:rPr lang="en-US" dirty="0" smtClean="0"/>
              <a:t>Hourly staff are paid on a 21</a:t>
            </a:r>
            <a:r>
              <a:rPr lang="en-US" baseline="30000" dirty="0" smtClean="0"/>
              <a:t>st</a:t>
            </a:r>
            <a:r>
              <a:rPr lang="en-US" dirty="0" smtClean="0"/>
              <a:t> through the 20</a:t>
            </a:r>
            <a:r>
              <a:rPr lang="en-US" baseline="30000" dirty="0" smtClean="0"/>
              <a:t>th</a:t>
            </a:r>
            <a:r>
              <a:rPr lang="en-US" dirty="0" smtClean="0"/>
              <a:t> pay period.  Although hourly staff won’t be paid for the period of June 21</a:t>
            </a:r>
            <a:r>
              <a:rPr lang="en-US" baseline="30000" dirty="0" smtClean="0"/>
              <a:t>st</a:t>
            </a:r>
            <a:r>
              <a:rPr lang="en-US" dirty="0" smtClean="0"/>
              <a:t> through June 30</a:t>
            </a:r>
            <a:r>
              <a:rPr lang="en-US" baseline="30000" dirty="0" smtClean="0"/>
              <a:t>th</a:t>
            </a:r>
            <a:r>
              <a:rPr lang="en-US" dirty="0" smtClean="0"/>
              <a:t> until July, we need to record those hours as of June 30</a:t>
            </a:r>
            <a:r>
              <a:rPr lang="en-US" baseline="30000" dirty="0" smtClean="0"/>
              <a:t>th</a:t>
            </a:r>
            <a:r>
              <a:rPr lang="en-US" dirty="0" smtClean="0"/>
              <a:t>.</a:t>
            </a:r>
          </a:p>
          <a:p>
            <a:pPr lvl="0"/>
            <a:r>
              <a:rPr lang="en-US" dirty="0" smtClean="0"/>
              <a:t>Student employees are paid on a 9</a:t>
            </a:r>
            <a:r>
              <a:rPr lang="en-US" baseline="30000" dirty="0" smtClean="0"/>
              <a:t>th</a:t>
            </a:r>
            <a:r>
              <a:rPr lang="en-US" dirty="0" smtClean="0"/>
              <a:t> through the 8</a:t>
            </a:r>
            <a:r>
              <a:rPr lang="en-US" baseline="30000" dirty="0" smtClean="0"/>
              <a:t>th</a:t>
            </a:r>
            <a:r>
              <a:rPr lang="en-US" dirty="0" smtClean="0"/>
              <a:t> pay </a:t>
            </a:r>
            <a:r>
              <a:rPr lang="en-US" dirty="0"/>
              <a:t>period. Although </a:t>
            </a:r>
            <a:r>
              <a:rPr lang="en-US" dirty="0" smtClean="0"/>
              <a:t>students </a:t>
            </a:r>
            <a:r>
              <a:rPr lang="en-US" dirty="0"/>
              <a:t>won’t be paid for the period of </a:t>
            </a:r>
            <a:r>
              <a:rPr lang="en-US" dirty="0" smtClean="0"/>
              <a:t>June 9th </a:t>
            </a:r>
            <a:r>
              <a:rPr lang="en-US" dirty="0"/>
              <a:t>through June 30</a:t>
            </a:r>
            <a:r>
              <a:rPr lang="en-US" baseline="30000" dirty="0"/>
              <a:t>th</a:t>
            </a:r>
            <a:r>
              <a:rPr lang="en-US" dirty="0"/>
              <a:t> until July, we need to record those hours as of June </a:t>
            </a:r>
            <a:r>
              <a:rPr lang="en-US" dirty="0" smtClean="0"/>
              <a:t>30</a:t>
            </a:r>
            <a:r>
              <a:rPr lang="en-US" baseline="30000" dirty="0" smtClean="0"/>
              <a:t>th.</a:t>
            </a:r>
            <a:endParaRPr lang="en-US" dirty="0"/>
          </a:p>
        </p:txBody>
      </p:sp>
      <p:sp>
        <p:nvSpPr>
          <p:cNvPr id="2" name="Title 1"/>
          <p:cNvSpPr>
            <a:spLocks noGrp="1"/>
          </p:cNvSpPr>
          <p:nvPr>
            <p:ph type="title"/>
          </p:nvPr>
        </p:nvSpPr>
        <p:spPr/>
        <p:txBody>
          <a:bodyPr>
            <a:normAutofit/>
          </a:bodyPr>
          <a:lstStyle/>
          <a:p>
            <a:r>
              <a:rPr lang="en-US" b="1" dirty="0" smtClean="0"/>
              <a:t>Payroll</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3352800"/>
            <a:ext cx="152400" cy="15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4410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Business Office (Abby and Mindy) computes all of the payroll accruals based on actual costs.</a:t>
            </a:r>
          </a:p>
          <a:p>
            <a:endParaRPr lang="en-US" dirty="0"/>
          </a:p>
          <a:p>
            <a:r>
              <a:rPr lang="en-US" dirty="0" smtClean="0"/>
              <a:t>YOU WON’T NEED TO DO ANYTHING!!!</a:t>
            </a:r>
          </a:p>
          <a:p>
            <a:endParaRPr lang="en-US" dirty="0"/>
          </a:p>
          <a:p>
            <a:r>
              <a:rPr lang="en-US" dirty="0" smtClean="0"/>
              <a:t>Just be aware there will be additional payroll and OPE charged to your salary budgets if you have hourly employees. More importantly, student payroll will impact your discretionary budget.  </a:t>
            </a:r>
          </a:p>
          <a:p>
            <a:endParaRPr lang="en-US" dirty="0"/>
          </a:p>
          <a:p>
            <a:r>
              <a:rPr lang="en-US" dirty="0" smtClean="0"/>
              <a:t>If you have an “unusual situation”, please let us know.  </a:t>
            </a:r>
            <a:endParaRPr lang="en-US" dirty="0"/>
          </a:p>
        </p:txBody>
      </p:sp>
      <p:sp>
        <p:nvSpPr>
          <p:cNvPr id="3" name="Title 2"/>
          <p:cNvSpPr>
            <a:spLocks noGrp="1"/>
          </p:cNvSpPr>
          <p:nvPr>
            <p:ph type="title"/>
          </p:nvPr>
        </p:nvSpPr>
        <p:spPr/>
        <p:txBody>
          <a:bodyPr/>
          <a:lstStyle/>
          <a:p>
            <a:r>
              <a:rPr lang="en-US" dirty="0" smtClean="0"/>
              <a:t>Payroll - continued</a:t>
            </a:r>
            <a:endParaRPr lang="en-US" dirty="0"/>
          </a:p>
        </p:txBody>
      </p:sp>
    </p:spTree>
    <p:extLst>
      <p:ext uri="{BB962C8B-B14F-4D97-AF65-F5344CB8AC3E}">
        <p14:creationId xmlns:p14="http://schemas.microsoft.com/office/powerpoint/2010/main" val="3422708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V</a:t>
            </a:r>
            <a:r>
              <a:rPr lang="en-US" dirty="0" smtClean="0"/>
              <a:t>endor payments and TME’s for the current year should be completed and entered into Colleague by July </a:t>
            </a:r>
            <a:r>
              <a:rPr lang="en-US" dirty="0" smtClean="0"/>
              <a:t>16</a:t>
            </a:r>
            <a:r>
              <a:rPr lang="en-US" baseline="30000" dirty="0" smtClean="0"/>
              <a:t>th</a:t>
            </a:r>
            <a:r>
              <a:rPr lang="en-US" dirty="0" smtClean="0"/>
              <a:t>. They do not have to be paid by July </a:t>
            </a:r>
            <a:r>
              <a:rPr lang="en-US" dirty="0" smtClean="0"/>
              <a:t>16</a:t>
            </a:r>
            <a:r>
              <a:rPr lang="en-US" baseline="30000" dirty="0" smtClean="0"/>
              <a:t>th</a:t>
            </a:r>
            <a:r>
              <a:rPr lang="en-US" dirty="0" smtClean="0"/>
              <a:t> </a:t>
            </a:r>
            <a:r>
              <a:rPr lang="en-US" dirty="0" smtClean="0"/>
              <a:t>but they do need to be entered into the system. If you find something after that, please contact the Business Office.  </a:t>
            </a:r>
          </a:p>
          <a:p>
            <a:r>
              <a:rPr lang="en-US" dirty="0" smtClean="0"/>
              <a:t>All journal entries should be submitted to the Business Office by July 18</a:t>
            </a:r>
            <a:r>
              <a:rPr lang="en-US" baseline="30000" dirty="0" smtClean="0"/>
              <a:t>th</a:t>
            </a:r>
            <a:r>
              <a:rPr lang="en-US" dirty="0" smtClean="0"/>
              <a:t>.  </a:t>
            </a:r>
          </a:p>
          <a:p>
            <a:r>
              <a:rPr lang="en-US" dirty="0" smtClean="0"/>
              <a:t>Signers should use the date they are signing, not the date the entry should be booked. </a:t>
            </a:r>
            <a:endParaRPr lang="en-US" dirty="0"/>
          </a:p>
        </p:txBody>
      </p:sp>
      <p:sp>
        <p:nvSpPr>
          <p:cNvPr id="3" name="Title 2"/>
          <p:cNvSpPr>
            <a:spLocks noGrp="1"/>
          </p:cNvSpPr>
          <p:nvPr>
            <p:ph type="title"/>
          </p:nvPr>
        </p:nvSpPr>
        <p:spPr/>
        <p:txBody>
          <a:bodyPr/>
          <a:lstStyle/>
          <a:p>
            <a:r>
              <a:rPr lang="en-US" dirty="0" smtClean="0"/>
              <a:t>Journal entries/vendor payments/</a:t>
            </a:r>
            <a:r>
              <a:rPr lang="en-US" dirty="0" err="1" smtClean="0"/>
              <a:t>tme’s</a:t>
            </a:r>
            <a:endParaRPr lang="en-US" dirty="0"/>
          </a:p>
        </p:txBody>
      </p:sp>
    </p:spTree>
    <p:extLst>
      <p:ext uri="{BB962C8B-B14F-4D97-AF65-F5344CB8AC3E}">
        <p14:creationId xmlns:p14="http://schemas.microsoft.com/office/powerpoint/2010/main" val="20734783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interdepartmental charges </a:t>
            </a:r>
            <a:r>
              <a:rPr lang="en-US" dirty="0" smtClean="0"/>
              <a:t>for the current fiscal year (through June 30</a:t>
            </a:r>
            <a:r>
              <a:rPr lang="en-US" baseline="30000" dirty="0" smtClean="0"/>
              <a:t>th</a:t>
            </a:r>
            <a:r>
              <a:rPr lang="en-US" dirty="0" smtClean="0"/>
              <a:t>) need </a:t>
            </a:r>
            <a:r>
              <a:rPr lang="en-US" dirty="0"/>
              <a:t>to be submitted to </a:t>
            </a:r>
            <a:r>
              <a:rPr lang="en-US" dirty="0" smtClean="0"/>
              <a:t>payables@whitman.edu </a:t>
            </a:r>
            <a:r>
              <a:rPr lang="en-US" dirty="0"/>
              <a:t>no later than the </a:t>
            </a:r>
            <a:r>
              <a:rPr lang="en-US" dirty="0" smtClean="0"/>
              <a:t>10</a:t>
            </a:r>
            <a:r>
              <a:rPr lang="en-US" baseline="30000" dirty="0" smtClean="0"/>
              <a:t>th</a:t>
            </a:r>
            <a:r>
              <a:rPr lang="en-US" dirty="0" smtClean="0"/>
              <a:t> of July.</a:t>
            </a:r>
          </a:p>
          <a:p>
            <a:pPr marL="45720" lvl="0" indent="0">
              <a:buNone/>
            </a:pPr>
            <a:endParaRPr lang="en-US" dirty="0" smtClean="0"/>
          </a:p>
          <a:p>
            <a:pPr lvl="0"/>
            <a:r>
              <a:rPr lang="en-US" dirty="0" smtClean="0"/>
              <a:t>If you can’t meet this deadline, contact us.</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Service Department </a:t>
            </a:r>
            <a:r>
              <a:rPr lang="en-US" b="1" dirty="0" smtClean="0"/>
              <a:t>Charges</a:t>
            </a:r>
            <a:r>
              <a:rPr lang="en-US" dirty="0"/>
              <a:t/>
            </a:r>
            <a:br>
              <a:rPr lang="en-US" dirty="0"/>
            </a:br>
            <a:endParaRPr lang="en-US" dirty="0"/>
          </a:p>
        </p:txBody>
      </p:sp>
    </p:spTree>
    <p:extLst>
      <p:ext uri="{BB962C8B-B14F-4D97-AF65-F5344CB8AC3E}">
        <p14:creationId xmlns:p14="http://schemas.microsoft.com/office/powerpoint/2010/main" val="3252657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Petty cash should be replenished (a vendor payment completed and a check received) prior to year end so the expenses are booked in the correct year.</a:t>
            </a:r>
          </a:p>
          <a:p>
            <a:pPr lvl="0"/>
            <a:r>
              <a:rPr lang="en-US" dirty="0" smtClean="0"/>
              <a:t>Do </a:t>
            </a:r>
            <a:r>
              <a:rPr lang="en-US" b="1" dirty="0" smtClean="0"/>
              <a:t>not</a:t>
            </a:r>
            <a:r>
              <a:rPr lang="en-US" dirty="0" smtClean="0"/>
              <a:t> turn in all your petty cash into the Student Accounts Business Office. </a:t>
            </a:r>
          </a:p>
          <a:p>
            <a:pPr lvl="0"/>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Petty </a:t>
            </a:r>
            <a:r>
              <a:rPr lang="en-US" b="1" dirty="0" smtClean="0"/>
              <a:t>Cash</a:t>
            </a:r>
            <a:r>
              <a:rPr lang="en-US" dirty="0"/>
              <a:t/>
            </a:r>
            <a:br>
              <a:rPr lang="en-US" dirty="0"/>
            </a:br>
            <a:endParaRPr lang="en-US" dirty="0"/>
          </a:p>
        </p:txBody>
      </p:sp>
    </p:spTree>
    <p:extLst>
      <p:ext uri="{BB962C8B-B14F-4D97-AF65-F5344CB8AC3E}">
        <p14:creationId xmlns:p14="http://schemas.microsoft.com/office/powerpoint/2010/main" val="2783831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Personal reimbursements have been discontinued for most transactions….</a:t>
            </a:r>
            <a:endParaRPr lang="en-US" dirty="0"/>
          </a:p>
          <a:p>
            <a:pPr marL="45720" lvl="0" indent="0">
              <a:buNone/>
            </a:pPr>
            <a:endParaRPr lang="en-US" dirty="0"/>
          </a:p>
          <a:p>
            <a:endParaRPr lang="en-US" dirty="0"/>
          </a:p>
        </p:txBody>
      </p:sp>
      <p:sp>
        <p:nvSpPr>
          <p:cNvPr id="2" name="Title 1"/>
          <p:cNvSpPr>
            <a:spLocks noGrp="1"/>
          </p:cNvSpPr>
          <p:nvPr>
            <p:ph type="title"/>
          </p:nvPr>
        </p:nvSpPr>
        <p:spPr/>
        <p:txBody>
          <a:bodyPr>
            <a:normAutofit/>
          </a:bodyPr>
          <a:lstStyle/>
          <a:p>
            <a:r>
              <a:rPr lang="en-US" b="1" dirty="0"/>
              <a:t>Personal </a:t>
            </a:r>
            <a:r>
              <a:rPr lang="en-US" b="1" dirty="0" smtClean="0"/>
              <a:t>Reimbursements</a:t>
            </a:r>
            <a:endParaRPr lang="en-US" dirty="0"/>
          </a:p>
        </p:txBody>
      </p:sp>
    </p:spTree>
    <p:extLst>
      <p:ext uri="{BB962C8B-B14F-4D97-AF65-F5344CB8AC3E}">
        <p14:creationId xmlns:p14="http://schemas.microsoft.com/office/powerpoint/2010/main" val="886912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All </a:t>
            </a:r>
            <a:r>
              <a:rPr lang="en-US" dirty="0" smtClean="0"/>
              <a:t>outstanding travel advances </a:t>
            </a:r>
            <a:r>
              <a:rPr lang="en-US" dirty="0"/>
              <a:t>given for travel in the </a:t>
            </a:r>
            <a:r>
              <a:rPr lang="en-US" dirty="0" smtClean="0"/>
              <a:t>current fiscal </a:t>
            </a:r>
            <a:r>
              <a:rPr lang="en-US" dirty="0"/>
              <a:t>year </a:t>
            </a:r>
            <a:r>
              <a:rPr lang="en-US" dirty="0" smtClean="0"/>
              <a:t>(ending June 30</a:t>
            </a:r>
            <a:r>
              <a:rPr lang="en-US" baseline="30000" dirty="0" smtClean="0"/>
              <a:t>th</a:t>
            </a:r>
            <a:r>
              <a:rPr lang="en-US" dirty="0" smtClean="0"/>
              <a:t>, 2019) </a:t>
            </a:r>
            <a:r>
              <a:rPr lang="en-US" dirty="0"/>
              <a:t>need to be reconciled and </a:t>
            </a:r>
            <a:r>
              <a:rPr lang="en-US" dirty="0" smtClean="0"/>
              <a:t>submitted to Leslie </a:t>
            </a:r>
            <a:r>
              <a:rPr lang="en-US" dirty="0"/>
              <a:t>no later </a:t>
            </a:r>
            <a:r>
              <a:rPr lang="en-US" dirty="0" smtClean="0"/>
              <a:t>than July 15</a:t>
            </a:r>
            <a:r>
              <a:rPr lang="en-US" baseline="30000" dirty="0" smtClean="0"/>
              <a:t>th</a:t>
            </a:r>
            <a:r>
              <a:rPr lang="en-US" dirty="0" smtClean="0"/>
              <a:t>, 2019</a:t>
            </a:r>
          </a:p>
          <a:p>
            <a:pPr lvl="0"/>
            <a:r>
              <a:rPr lang="en-US" dirty="0" smtClean="0"/>
              <a:t>If a travel advance is needed for travel occurring after June 30</a:t>
            </a:r>
            <a:r>
              <a:rPr lang="en-US" baseline="30000" dirty="0" smtClean="0"/>
              <a:t>th</a:t>
            </a:r>
            <a:r>
              <a:rPr lang="en-US" dirty="0" smtClean="0"/>
              <a:t>, contact us for the correct General Ledger account number to use (If needed prior to July 1</a:t>
            </a:r>
            <a:r>
              <a:rPr lang="en-US" baseline="30000" dirty="0" smtClean="0"/>
              <a:t>st</a:t>
            </a:r>
            <a:r>
              <a:rPr lang="en-US" dirty="0" smtClean="0"/>
              <a:t>) </a:t>
            </a:r>
            <a:endParaRPr lang="en-US"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Travel </a:t>
            </a:r>
            <a:r>
              <a:rPr lang="en-US" b="1" dirty="0" smtClean="0"/>
              <a:t>Advances</a:t>
            </a:r>
            <a:r>
              <a:rPr lang="en-US" dirty="0"/>
              <a:t/>
            </a:r>
            <a:br>
              <a:rPr lang="en-US" dirty="0"/>
            </a:br>
            <a:endParaRPr lang="en-US" dirty="0"/>
          </a:p>
        </p:txBody>
      </p:sp>
    </p:spTree>
    <p:extLst>
      <p:ext uri="{BB962C8B-B14F-4D97-AF65-F5344CB8AC3E}">
        <p14:creationId xmlns:p14="http://schemas.microsoft.com/office/powerpoint/2010/main" val="792881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Remember to get all signatures on documents prior to sending to BOA.</a:t>
            </a:r>
          </a:p>
          <a:p>
            <a:r>
              <a:rPr lang="en-US" dirty="0" smtClean="0"/>
              <a:t>Remember to attach supporting documentation to journal entries.</a:t>
            </a:r>
          </a:p>
          <a:p>
            <a:r>
              <a:rPr lang="en-US" dirty="0" smtClean="0"/>
              <a:t>Check the payment delivery instructions on vendor payments and TME’s.  We follow those as closely as possible. Please highlight or add a sticky note to bring attention to special instructions. Anyone with enrolled in e-checks will receive payment as an e-check unless something different is specifically requested.</a:t>
            </a:r>
            <a:endParaRPr lang="en-US" dirty="0"/>
          </a:p>
        </p:txBody>
      </p:sp>
      <p:sp>
        <p:nvSpPr>
          <p:cNvPr id="3" name="Title 2"/>
          <p:cNvSpPr>
            <a:spLocks noGrp="1"/>
          </p:cNvSpPr>
          <p:nvPr>
            <p:ph type="title"/>
          </p:nvPr>
        </p:nvSpPr>
        <p:spPr/>
        <p:txBody>
          <a:bodyPr/>
          <a:lstStyle/>
          <a:p>
            <a:r>
              <a:rPr lang="en-US" dirty="0" smtClean="0"/>
              <a:t>HELPFUL TIPS!</a:t>
            </a:r>
            <a:endParaRPr lang="en-US" dirty="0"/>
          </a:p>
        </p:txBody>
      </p:sp>
    </p:spTree>
    <p:extLst>
      <p:ext uri="{BB962C8B-B14F-4D97-AF65-F5344CB8AC3E}">
        <p14:creationId xmlns:p14="http://schemas.microsoft.com/office/powerpoint/2010/main" val="35409864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Communication is the most important element to ensure year-end reporting is correct.  Please ask questions if you are not sure. </a:t>
            </a:r>
          </a:p>
          <a:p>
            <a:endParaRPr lang="en-US" dirty="0"/>
          </a:p>
          <a:p>
            <a:r>
              <a:rPr lang="en-US" dirty="0" smtClean="0"/>
              <a:t>All feedback and suggestions are welcome – we need your input to continue to improve this process.  </a:t>
            </a:r>
            <a:r>
              <a:rPr lang="en-US" dirty="0" smtClean="0">
                <a:sym typeface="Wingdings" panose="05000000000000000000" pitchFamily="2" charset="2"/>
              </a:rPr>
              <a:t></a:t>
            </a:r>
          </a:p>
          <a:p>
            <a:endParaRPr lang="en-US" dirty="0">
              <a:sym typeface="Wingdings" panose="05000000000000000000" pitchFamily="2" charset="2"/>
            </a:endParaRPr>
          </a:p>
          <a:p>
            <a:r>
              <a:rPr lang="en-US" dirty="0" smtClean="0">
                <a:sym typeface="Wingdings" panose="05000000000000000000" pitchFamily="2" charset="2"/>
              </a:rPr>
              <a:t>Thank you all for the effort you put into “getting things right”!</a:t>
            </a:r>
            <a:r>
              <a:rPr lang="en-US" dirty="0">
                <a:sym typeface="Wingdings" panose="05000000000000000000" pitchFamily="2" charset="2"/>
              </a:rPr>
              <a:t> </a:t>
            </a:r>
            <a:r>
              <a:rPr lang="en-US" dirty="0" smtClean="0">
                <a:sym typeface="Wingdings" panose="05000000000000000000" pitchFamily="2" charset="2"/>
              </a:rPr>
              <a:t>We really appreciate you and value the Whittie team!</a:t>
            </a:r>
          </a:p>
        </p:txBody>
      </p:sp>
      <p:sp>
        <p:nvSpPr>
          <p:cNvPr id="3" name="Title 2"/>
          <p:cNvSpPr>
            <a:spLocks noGrp="1"/>
          </p:cNvSpPr>
          <p:nvPr>
            <p:ph type="title"/>
          </p:nvPr>
        </p:nvSpPr>
        <p:spPr/>
        <p:txBody>
          <a:bodyPr/>
          <a:lstStyle/>
          <a:p>
            <a:r>
              <a:rPr lang="en-US" dirty="0" smtClean="0"/>
              <a:t>The End!</a:t>
            </a:r>
            <a:endParaRPr lang="en-US" dirty="0"/>
          </a:p>
        </p:txBody>
      </p:sp>
    </p:spTree>
    <p:extLst>
      <p:ext uri="{BB962C8B-B14F-4D97-AF65-F5344CB8AC3E}">
        <p14:creationId xmlns:p14="http://schemas.microsoft.com/office/powerpoint/2010/main" val="3329930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normAutofit/>
          </a:bodyPr>
          <a:lstStyle/>
          <a:p>
            <a:pPr marL="45720" indent="0" algn="ctr">
              <a:buNone/>
            </a:pPr>
            <a:r>
              <a:rPr lang="en-US" sz="4000" dirty="0" smtClean="0"/>
              <a:t>FINANCIAL</a:t>
            </a:r>
          </a:p>
          <a:p>
            <a:pPr marL="45720" indent="0" algn="ctr">
              <a:buNone/>
            </a:pPr>
            <a:r>
              <a:rPr lang="en-US" sz="4000" dirty="0" smtClean="0"/>
              <a:t>STATEMENTS</a:t>
            </a:r>
          </a:p>
          <a:p>
            <a:pPr marL="45720" indent="0" algn="ctr">
              <a:buNone/>
            </a:pPr>
            <a:endParaRPr lang="en-US" sz="2000" dirty="0" smtClean="0"/>
          </a:p>
          <a:p>
            <a:pPr marL="45720" indent="0" algn="ctr">
              <a:buNone/>
            </a:pPr>
            <a:endParaRPr lang="en-US" sz="2000" dirty="0"/>
          </a:p>
          <a:p>
            <a:pPr marL="45720" indent="0" algn="ctr">
              <a:buNone/>
            </a:pPr>
            <a:r>
              <a:rPr lang="en-US" sz="2000" dirty="0" smtClean="0"/>
              <a:t>(External User Focus)</a:t>
            </a:r>
            <a:endParaRPr lang="en-US" sz="2000" dirty="0"/>
          </a:p>
        </p:txBody>
      </p:sp>
      <p:sp>
        <p:nvSpPr>
          <p:cNvPr id="4" name="Title 3"/>
          <p:cNvSpPr>
            <a:spLocks noGrp="1"/>
          </p:cNvSpPr>
          <p:nvPr>
            <p:ph type="title"/>
          </p:nvPr>
        </p:nvSpPr>
        <p:spPr/>
        <p:txBody>
          <a:bodyPr/>
          <a:lstStyle/>
          <a:p>
            <a:r>
              <a:rPr lang="en-US" dirty="0" smtClean="0"/>
              <a:t>Year end process</a:t>
            </a:r>
            <a:endParaRPr lang="en-US" dirty="0"/>
          </a:p>
        </p:txBody>
      </p:sp>
      <p:sp>
        <p:nvSpPr>
          <p:cNvPr id="6" name="Content Placeholder 5"/>
          <p:cNvSpPr>
            <a:spLocks noGrp="1"/>
          </p:cNvSpPr>
          <p:nvPr>
            <p:ph sz="half" idx="1"/>
          </p:nvPr>
        </p:nvSpPr>
        <p:spPr/>
        <p:txBody>
          <a:bodyPr>
            <a:normAutofit/>
          </a:bodyPr>
          <a:lstStyle/>
          <a:p>
            <a:pPr marL="45720" indent="0" algn="ctr">
              <a:buNone/>
            </a:pPr>
            <a:r>
              <a:rPr lang="en-US" sz="4000" dirty="0" smtClean="0"/>
              <a:t>BUDGET       VS.</a:t>
            </a:r>
          </a:p>
          <a:p>
            <a:pPr marL="45720" indent="0" algn="ctr">
              <a:buNone/>
            </a:pPr>
            <a:endParaRPr lang="en-US" sz="4000" dirty="0"/>
          </a:p>
          <a:p>
            <a:pPr marL="45720" indent="0" algn="ctr">
              <a:buNone/>
            </a:pPr>
            <a:endParaRPr lang="en-US" sz="4000" dirty="0" smtClean="0"/>
          </a:p>
          <a:p>
            <a:pPr marL="45720" indent="0" algn="ctr">
              <a:buNone/>
            </a:pPr>
            <a:r>
              <a:rPr lang="en-US" sz="2000" dirty="0" smtClean="0"/>
              <a:t>(Internal User Focus)</a:t>
            </a:r>
            <a:endParaRPr lang="en-US" sz="2000" dirty="0"/>
          </a:p>
        </p:txBody>
      </p:sp>
    </p:spTree>
    <p:extLst>
      <p:ext uri="{BB962C8B-B14F-4D97-AF65-F5344CB8AC3E}">
        <p14:creationId xmlns:p14="http://schemas.microsoft.com/office/powerpoint/2010/main" val="2249196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r>
              <a:rPr lang="en-US" dirty="0" smtClean="0"/>
              <a:t>Cash Method of Accounting:</a:t>
            </a:r>
          </a:p>
          <a:p>
            <a:pPr marL="45720" indent="0">
              <a:buNone/>
            </a:pPr>
            <a:r>
              <a:rPr lang="en-US" dirty="0" smtClean="0"/>
              <a:t>All costs (services and supplies) are recorded when the voucher is entered into Colleague</a:t>
            </a:r>
          </a:p>
          <a:p>
            <a:pPr marL="45720" indent="0">
              <a:buNone/>
            </a:pPr>
            <a:r>
              <a:rPr lang="en-US" dirty="0" smtClean="0"/>
              <a:t>Can be used for budget purposes</a:t>
            </a:r>
            <a:endParaRPr lang="en-US" dirty="0"/>
          </a:p>
        </p:txBody>
      </p:sp>
      <p:sp>
        <p:nvSpPr>
          <p:cNvPr id="3" name="Content Placeholder 2"/>
          <p:cNvSpPr>
            <a:spLocks noGrp="1"/>
          </p:cNvSpPr>
          <p:nvPr>
            <p:ph sz="half" idx="2"/>
          </p:nvPr>
        </p:nvSpPr>
        <p:spPr/>
        <p:txBody>
          <a:bodyPr/>
          <a:lstStyle/>
          <a:p>
            <a:r>
              <a:rPr lang="en-US" dirty="0" smtClean="0"/>
              <a:t>Accrual Method of Accounting:</a:t>
            </a:r>
          </a:p>
          <a:p>
            <a:pPr marL="45720" indent="0">
              <a:buNone/>
            </a:pPr>
            <a:r>
              <a:rPr lang="en-US" dirty="0" smtClean="0"/>
              <a:t>All costs (services and supplies) are recorded when received or “placed into service”</a:t>
            </a:r>
          </a:p>
          <a:p>
            <a:pPr marL="45720" indent="0">
              <a:buNone/>
            </a:pPr>
            <a:endParaRPr lang="en-US" dirty="0" smtClean="0"/>
          </a:p>
          <a:p>
            <a:pPr marL="45720" indent="0">
              <a:buNone/>
            </a:pPr>
            <a:r>
              <a:rPr lang="en-US" dirty="0" smtClean="0"/>
              <a:t>Required for financial statements</a:t>
            </a:r>
            <a:endParaRPr lang="en-US" dirty="0"/>
          </a:p>
        </p:txBody>
      </p:sp>
      <p:sp>
        <p:nvSpPr>
          <p:cNvPr id="4" name="Title 3"/>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12657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407893" cy="4407408"/>
          </a:xfrm>
        </p:spPr>
        <p:txBody>
          <a:bodyPr/>
          <a:lstStyle/>
          <a:p>
            <a:r>
              <a:rPr lang="en-US" dirty="0" smtClean="0"/>
              <a:t>The most important point to remember is all expenses should be recorded in the year they were received.  (Accrual method)</a:t>
            </a:r>
          </a:p>
          <a:p>
            <a:pPr marL="45720" indent="0">
              <a:buNone/>
            </a:pPr>
            <a:r>
              <a:rPr lang="en-US" dirty="0"/>
              <a:t>	</a:t>
            </a:r>
            <a:r>
              <a:rPr lang="en-US" dirty="0" smtClean="0"/>
              <a:t>-For example, supplies ordered in June but received in July should be recorded in the next fiscal year.</a:t>
            </a:r>
          </a:p>
          <a:p>
            <a:pPr>
              <a:buFont typeface="Wingdings" panose="05000000000000000000" pitchFamily="2" charset="2"/>
              <a:buChar char="§"/>
            </a:pPr>
            <a:endParaRPr lang="en-US" dirty="0"/>
          </a:p>
          <a:p>
            <a:pPr>
              <a:buFont typeface="Wingdings" panose="05000000000000000000" pitchFamily="2" charset="2"/>
              <a:buChar char="§"/>
            </a:pPr>
            <a:r>
              <a:rPr lang="en-US" dirty="0" smtClean="0"/>
              <a:t>Signatures should be as of the date signed, not automatically June 30.</a:t>
            </a:r>
          </a:p>
          <a:p>
            <a:pPr marL="45720" indent="0">
              <a:buNone/>
            </a:pPr>
            <a:endParaRPr lang="en-US" dirty="0"/>
          </a:p>
          <a:p>
            <a:pPr marL="45720" indent="0">
              <a:buNone/>
            </a:pPr>
            <a:endParaRPr lang="en-US" dirty="0"/>
          </a:p>
        </p:txBody>
      </p:sp>
      <p:sp>
        <p:nvSpPr>
          <p:cNvPr id="3" name="Title 2"/>
          <p:cNvSpPr>
            <a:spLocks noGrp="1"/>
          </p:cNvSpPr>
          <p:nvPr>
            <p:ph type="title"/>
          </p:nvPr>
        </p:nvSpPr>
        <p:spPr/>
        <p:txBody>
          <a:bodyPr/>
          <a:lstStyle/>
          <a:p>
            <a:r>
              <a:rPr lang="en-US" dirty="0" smtClean="0"/>
              <a:t>Year end process</a:t>
            </a:r>
            <a:endParaRPr lang="en-US" dirty="0"/>
          </a:p>
        </p:txBody>
      </p:sp>
    </p:spTree>
    <p:extLst>
      <p:ext uri="{BB962C8B-B14F-4D97-AF65-F5344CB8AC3E}">
        <p14:creationId xmlns:p14="http://schemas.microsoft.com/office/powerpoint/2010/main" val="204971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r>
              <a:rPr lang="en-US" dirty="0" smtClean="0"/>
              <a:t>Dates are important in two places for fiscal year end closing:</a:t>
            </a:r>
          </a:p>
          <a:p>
            <a:pPr lvl="1">
              <a:buFont typeface="Arial" panose="020B0604020202020204" pitchFamily="34" charset="0"/>
              <a:buChar char="•"/>
            </a:pPr>
            <a:r>
              <a:rPr lang="en-US" dirty="0" smtClean="0"/>
              <a:t>Voucher Date </a:t>
            </a:r>
          </a:p>
          <a:p>
            <a:pPr lvl="1">
              <a:buFont typeface="Arial" panose="020B0604020202020204" pitchFamily="34" charset="0"/>
              <a:buChar char="•"/>
            </a:pPr>
            <a:r>
              <a:rPr lang="en-US" dirty="0" smtClean="0"/>
              <a:t>Invoice Date</a:t>
            </a:r>
          </a:p>
          <a:p>
            <a:pPr lvl="0"/>
            <a:endParaRPr lang="en-US" dirty="0"/>
          </a:p>
          <a:p>
            <a:pPr lvl="0"/>
            <a:r>
              <a:rPr lang="en-US" dirty="0" smtClean="0"/>
              <a:t>Do not automatically use current date (default) as </a:t>
            </a:r>
            <a:r>
              <a:rPr lang="en-US" b="1" dirty="0" smtClean="0"/>
              <a:t>VOUCHER DATE</a:t>
            </a:r>
            <a:r>
              <a:rPr lang="en-US" dirty="0" smtClean="0"/>
              <a:t> when entering vouchers in VOUM this time of year.</a:t>
            </a:r>
          </a:p>
          <a:p>
            <a:pPr marL="45720" lvl="0" indent="0">
              <a:buNone/>
            </a:pPr>
            <a:endParaRPr lang="en-US" dirty="0" smtClean="0"/>
          </a:p>
          <a:p>
            <a:pPr lvl="0"/>
            <a:r>
              <a:rPr lang="en-US" dirty="0" smtClean="0"/>
              <a:t>Invoice dates are VERY important when entering vouchers after June 30.</a:t>
            </a:r>
          </a:p>
          <a:p>
            <a:pPr lvl="0"/>
            <a:endParaRPr lang="en-US" dirty="0"/>
          </a:p>
          <a:p>
            <a:pPr lvl="0"/>
            <a:r>
              <a:rPr lang="en-US" dirty="0" smtClean="0"/>
              <a:t>Vouchers for fiscal year ending 6/30/18 need to be </a:t>
            </a:r>
            <a:r>
              <a:rPr lang="en-US" b="1" dirty="0" smtClean="0"/>
              <a:t>ENTERED </a:t>
            </a:r>
            <a:r>
              <a:rPr lang="en-US" dirty="0" smtClean="0"/>
              <a:t>prior to June 30, not paid by June 30. </a:t>
            </a:r>
            <a:endParaRPr lang="en-US" dirty="0"/>
          </a:p>
          <a:p>
            <a:pPr marL="0" indent="0">
              <a:buNone/>
            </a:pPr>
            <a:r>
              <a:rPr lang="en-US" dirty="0"/>
              <a:t> </a:t>
            </a:r>
          </a:p>
          <a:p>
            <a:pPr marL="45720" lvl="0" indent="0">
              <a:buNone/>
            </a:pPr>
            <a:endParaRPr lang="en-US" u="sng" dirty="0"/>
          </a:p>
          <a:p>
            <a:endParaRPr lang="en-US" dirty="0"/>
          </a:p>
        </p:txBody>
      </p:sp>
      <p:sp>
        <p:nvSpPr>
          <p:cNvPr id="2" name="Title 1"/>
          <p:cNvSpPr>
            <a:spLocks noGrp="1"/>
          </p:cNvSpPr>
          <p:nvPr>
            <p:ph type="title"/>
          </p:nvPr>
        </p:nvSpPr>
        <p:spPr/>
        <p:txBody>
          <a:bodyPr>
            <a:normAutofit fontScale="90000"/>
          </a:bodyPr>
          <a:lstStyle/>
          <a:p>
            <a:r>
              <a:rPr lang="en-US" b="1" dirty="0" smtClean="0"/>
              <a:t>Paying Invoices</a:t>
            </a:r>
            <a:r>
              <a:rPr lang="en-US" dirty="0"/>
              <a:t/>
            </a:r>
            <a:br>
              <a:rPr lang="en-US" dirty="0"/>
            </a:br>
            <a:r>
              <a:rPr lang="en-US" dirty="0" smtClean="0"/>
              <a:t>(Voucher entry)</a:t>
            </a:r>
            <a:endParaRPr lang="en-US" dirty="0"/>
          </a:p>
        </p:txBody>
      </p:sp>
    </p:spTree>
    <p:extLst>
      <p:ext uri="{BB962C8B-B14F-4D97-AF65-F5344CB8AC3E}">
        <p14:creationId xmlns:p14="http://schemas.microsoft.com/office/powerpoint/2010/main" val="2133803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en-US" dirty="0" smtClean="0"/>
              <a:t>For vouchers entered prior </a:t>
            </a:r>
            <a:r>
              <a:rPr lang="en-US" dirty="0"/>
              <a:t>to July 1</a:t>
            </a:r>
            <a:r>
              <a:rPr lang="en-US" baseline="30000" dirty="0"/>
              <a:t>st</a:t>
            </a:r>
            <a:r>
              <a:rPr lang="en-US" dirty="0"/>
              <a:t> - Use current date when paying for goods and services already </a:t>
            </a:r>
            <a:r>
              <a:rPr lang="en-US" dirty="0" smtClean="0"/>
              <a:t>received.</a:t>
            </a:r>
          </a:p>
          <a:p>
            <a:pPr marL="45720" lvl="0" indent="0">
              <a:buNone/>
            </a:pPr>
            <a:endParaRPr lang="en-US" dirty="0" smtClean="0"/>
          </a:p>
          <a:p>
            <a:r>
              <a:rPr lang="en-US" dirty="0"/>
              <a:t>For vouchers entered July 1</a:t>
            </a:r>
            <a:r>
              <a:rPr lang="en-US" baseline="30000" dirty="0"/>
              <a:t>st</a:t>
            </a:r>
            <a:r>
              <a:rPr lang="en-US" dirty="0"/>
              <a:t> through July </a:t>
            </a:r>
            <a:r>
              <a:rPr lang="en-US" dirty="0" smtClean="0"/>
              <a:t>16th</a:t>
            </a:r>
            <a:r>
              <a:rPr lang="en-US" dirty="0"/>
              <a:t>, use June 30</a:t>
            </a:r>
            <a:r>
              <a:rPr lang="en-US" baseline="30000" dirty="0"/>
              <a:t>th</a:t>
            </a:r>
            <a:r>
              <a:rPr lang="en-US" dirty="0"/>
              <a:t> for </a:t>
            </a:r>
            <a:r>
              <a:rPr lang="en-US" b="1" dirty="0"/>
              <a:t>VOUCHER DATE </a:t>
            </a:r>
            <a:r>
              <a:rPr lang="en-US" dirty="0"/>
              <a:t>for goods and services received in June BUT use the current date for goods and services received in </a:t>
            </a:r>
            <a:r>
              <a:rPr lang="en-US" dirty="0" smtClean="0"/>
              <a:t>July.</a:t>
            </a:r>
          </a:p>
          <a:p>
            <a:pPr marL="45720" indent="0">
              <a:buNone/>
            </a:pPr>
            <a:endParaRPr lang="en-US" dirty="0" smtClean="0"/>
          </a:p>
          <a:p>
            <a:r>
              <a:rPr lang="en-US" dirty="0" smtClean="0"/>
              <a:t>For vouchers entered after July </a:t>
            </a:r>
            <a:r>
              <a:rPr lang="en-US" dirty="0" smtClean="0"/>
              <a:t>16</a:t>
            </a:r>
            <a:r>
              <a:rPr lang="en-US" baseline="30000" dirty="0" smtClean="0"/>
              <a:t>th</a:t>
            </a:r>
            <a:r>
              <a:rPr lang="en-US" dirty="0" smtClean="0"/>
              <a:t>, use the current date. If you receive an invoice after July </a:t>
            </a:r>
            <a:r>
              <a:rPr lang="en-US" dirty="0" smtClean="0"/>
              <a:t>16</a:t>
            </a:r>
            <a:r>
              <a:rPr lang="en-US" baseline="30000" dirty="0" smtClean="0"/>
              <a:t>th</a:t>
            </a:r>
            <a:r>
              <a:rPr lang="en-US" dirty="0" smtClean="0"/>
              <a:t> </a:t>
            </a:r>
            <a:r>
              <a:rPr lang="en-US" dirty="0" smtClean="0"/>
              <a:t>that is for the prior year (prior to July 1</a:t>
            </a:r>
            <a:r>
              <a:rPr lang="en-US" baseline="30000" dirty="0" smtClean="0"/>
              <a:t>st</a:t>
            </a:r>
            <a:r>
              <a:rPr lang="en-US" dirty="0" smtClean="0"/>
              <a:t>), please flag that invoice or vendor payment with a post-it note or flag or contact Susan Brown.  These invoices will be charged to the year they are entered unless you contact us.</a:t>
            </a:r>
            <a:endParaRPr lang="en-US" dirty="0"/>
          </a:p>
          <a:p>
            <a:pPr lvl="0"/>
            <a:endParaRPr lang="en-US" dirty="0"/>
          </a:p>
        </p:txBody>
      </p:sp>
      <p:sp>
        <p:nvSpPr>
          <p:cNvPr id="3" name="Title 2"/>
          <p:cNvSpPr>
            <a:spLocks noGrp="1"/>
          </p:cNvSpPr>
          <p:nvPr>
            <p:ph type="title"/>
          </p:nvPr>
        </p:nvSpPr>
        <p:spPr/>
        <p:txBody>
          <a:bodyPr/>
          <a:lstStyle/>
          <a:p>
            <a:r>
              <a:rPr lang="en-US" dirty="0" smtClean="0"/>
              <a:t>VOUCHER DATE</a:t>
            </a:r>
            <a:endParaRPr lang="en-US" dirty="0"/>
          </a:p>
        </p:txBody>
      </p:sp>
    </p:spTree>
    <p:extLst>
      <p:ext uri="{BB962C8B-B14F-4D97-AF65-F5344CB8AC3E}">
        <p14:creationId xmlns:p14="http://schemas.microsoft.com/office/powerpoint/2010/main" val="23363455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b="1" dirty="0"/>
              <a:t>Paying Invoices</a:t>
            </a:r>
            <a:r>
              <a:rPr lang="en-US" dirty="0"/>
              <a:t/>
            </a:r>
            <a:br>
              <a:rPr lang="en-US" dirty="0"/>
            </a:br>
            <a:r>
              <a:rPr lang="en-US" dirty="0"/>
              <a:t>(Voucher entry)</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2022" b="33719"/>
          <a:stretch/>
        </p:blipFill>
        <p:spPr bwMode="auto">
          <a:xfrm>
            <a:off x="228600" y="1578482"/>
            <a:ext cx="8686800" cy="5050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92850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Enter the invoice date as the date the goods and services were provided.  This is especially important after June 30</a:t>
            </a:r>
            <a:r>
              <a:rPr lang="en-US" baseline="30000" dirty="0" smtClean="0"/>
              <a:t>th</a:t>
            </a:r>
            <a:r>
              <a:rPr lang="en-US" dirty="0" smtClean="0"/>
              <a:t>.  </a:t>
            </a:r>
          </a:p>
          <a:p>
            <a:pPr marL="45720" indent="0">
              <a:buNone/>
            </a:pPr>
            <a:endParaRPr lang="en-US" dirty="0" smtClean="0"/>
          </a:p>
          <a:p>
            <a:r>
              <a:rPr lang="en-US" dirty="0" smtClean="0"/>
              <a:t>The invoice date is used to search for goods and services that were received in the prior fiscal year but paid for after the end of the year (unrecorded liabilities).</a:t>
            </a:r>
          </a:p>
          <a:p>
            <a:endParaRPr lang="en-US" dirty="0"/>
          </a:p>
          <a:p>
            <a:r>
              <a:rPr lang="en-US" dirty="0" smtClean="0"/>
              <a:t>Beginning now, please list the date received on invoices for supplies.  You can also include packing slips with the invoices.  Again, please note on the packing slip the actual date of receipt.  PLEASE!!</a:t>
            </a:r>
            <a:endParaRPr lang="en-US" dirty="0"/>
          </a:p>
        </p:txBody>
      </p:sp>
      <p:sp>
        <p:nvSpPr>
          <p:cNvPr id="3" name="Title 2"/>
          <p:cNvSpPr>
            <a:spLocks noGrp="1"/>
          </p:cNvSpPr>
          <p:nvPr>
            <p:ph type="title"/>
          </p:nvPr>
        </p:nvSpPr>
        <p:spPr/>
        <p:txBody>
          <a:bodyPr/>
          <a:lstStyle/>
          <a:p>
            <a:r>
              <a:rPr lang="en-US" dirty="0" smtClean="0"/>
              <a:t>INVOICE DATE</a:t>
            </a:r>
            <a:endParaRPr lang="en-US" dirty="0"/>
          </a:p>
        </p:txBody>
      </p:sp>
    </p:spTree>
    <p:extLst>
      <p:ext uri="{BB962C8B-B14F-4D97-AF65-F5344CB8AC3E}">
        <p14:creationId xmlns:p14="http://schemas.microsoft.com/office/powerpoint/2010/main" val="1303990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Expenses will be posted based on the posting date UNLESS the supplies were received after June 30</a:t>
            </a:r>
            <a:r>
              <a:rPr lang="en-US" baseline="30000" dirty="0" smtClean="0"/>
              <a:t>th.</a:t>
            </a:r>
            <a:endParaRPr lang="en-US" dirty="0" smtClean="0"/>
          </a:p>
          <a:p>
            <a:r>
              <a:rPr lang="en-US" dirty="0" smtClean="0"/>
              <a:t>There will be no need to stop using the cards to ensure expenses get recorded in the correct year. (But that does prevent a lot of problems and guesswork!)</a:t>
            </a:r>
          </a:p>
          <a:p>
            <a:r>
              <a:rPr lang="en-US" dirty="0" smtClean="0"/>
              <a:t>Invoices for supplies should have the date received on them.  </a:t>
            </a:r>
          </a:p>
          <a:p>
            <a:r>
              <a:rPr lang="en-US" dirty="0" smtClean="0"/>
              <a:t>Travel will be posted on the </a:t>
            </a:r>
            <a:r>
              <a:rPr lang="en-US" dirty="0" err="1" smtClean="0"/>
              <a:t>SmartData</a:t>
            </a:r>
            <a:r>
              <a:rPr lang="en-US" dirty="0" smtClean="0"/>
              <a:t> posting date no matter when the travel dates are.  </a:t>
            </a:r>
            <a:endParaRPr lang="en-US" dirty="0"/>
          </a:p>
        </p:txBody>
      </p:sp>
      <p:sp>
        <p:nvSpPr>
          <p:cNvPr id="3" name="Title 2"/>
          <p:cNvSpPr>
            <a:spLocks noGrp="1"/>
          </p:cNvSpPr>
          <p:nvPr>
            <p:ph type="title"/>
          </p:nvPr>
        </p:nvSpPr>
        <p:spPr/>
        <p:txBody>
          <a:bodyPr/>
          <a:lstStyle/>
          <a:p>
            <a:r>
              <a:rPr lang="en-US" dirty="0" smtClean="0"/>
              <a:t>Year End JPMC P-Card Transactions </a:t>
            </a:r>
            <a:endParaRPr lang="en-US" dirty="0"/>
          </a:p>
        </p:txBody>
      </p:sp>
    </p:spTree>
    <p:extLst>
      <p:ext uri="{BB962C8B-B14F-4D97-AF65-F5344CB8AC3E}">
        <p14:creationId xmlns:p14="http://schemas.microsoft.com/office/powerpoint/2010/main" val="7893613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1462</TotalTime>
  <Words>1085</Words>
  <Application>Microsoft Office PowerPoint</Application>
  <PresentationFormat>On-screen Show (4:3)</PresentationFormat>
  <Paragraphs>93</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Franklin Gothic Medium</vt:lpstr>
      <vt:lpstr>Wingdings</vt:lpstr>
      <vt:lpstr>Wingdings 2</vt:lpstr>
      <vt:lpstr>Grid</vt:lpstr>
      <vt:lpstr>Fiscal Year-End Procedures </vt:lpstr>
      <vt:lpstr>Year end process</vt:lpstr>
      <vt:lpstr>Year End Process</vt:lpstr>
      <vt:lpstr>Year end process</vt:lpstr>
      <vt:lpstr>Paying Invoices (Voucher entry)</vt:lpstr>
      <vt:lpstr>VOUCHER DATE</vt:lpstr>
      <vt:lpstr>Paying Invoices (Voucher entry)</vt:lpstr>
      <vt:lpstr>INVOICE DATE</vt:lpstr>
      <vt:lpstr>Year End JPMC P-Card Transactions </vt:lpstr>
      <vt:lpstr>Payroll</vt:lpstr>
      <vt:lpstr>Payroll - continued</vt:lpstr>
      <vt:lpstr>Journal entries/vendor payments/tme’s</vt:lpstr>
      <vt:lpstr>Service Department Charges </vt:lpstr>
      <vt:lpstr>Petty Cash </vt:lpstr>
      <vt:lpstr>Personal Reimbursements</vt:lpstr>
      <vt:lpstr>Travel Advances </vt:lpstr>
      <vt:lpstr>HELPFUL TIPS!</vt:lpstr>
      <vt:lpstr>The End!</vt:lpstr>
    </vt:vector>
  </TitlesOfParts>
  <Company>Whitman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Year-End Procedures</dc:title>
  <dc:creator>Kathy Yeager</dc:creator>
  <cp:lastModifiedBy>Susan Brown</cp:lastModifiedBy>
  <cp:revision>56</cp:revision>
  <dcterms:created xsi:type="dcterms:W3CDTF">2013-06-04T19:18:12Z</dcterms:created>
  <dcterms:modified xsi:type="dcterms:W3CDTF">2019-06-07T15:47:01Z</dcterms:modified>
</cp:coreProperties>
</file>