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8" r:id="rId4"/>
    <p:sldId id="269" r:id="rId5"/>
    <p:sldId id="262" r:id="rId6"/>
    <p:sldId id="267" r:id="rId7"/>
    <p:sldId id="270" r:id="rId8"/>
    <p:sldId id="257" r:id="rId9"/>
    <p:sldId id="265" r:id="rId10"/>
    <p:sldId id="264" r:id="rId11"/>
    <p:sldId id="266" r:id="rId12"/>
    <p:sldId id="273" r:id="rId13"/>
    <p:sldId id="258" r:id="rId14"/>
    <p:sldId id="259" r:id="rId15"/>
    <p:sldId id="261" r:id="rId16"/>
    <p:sldId id="260" r:id="rId17"/>
    <p:sldId id="274" r:id="rId18"/>
    <p:sldId id="275"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D69159C-602C-4380-9745-08727165BF5E}" type="datetimeFigureOut">
              <a:rPr lang="en-US" smtClean="0"/>
              <a:t>6/14/2016</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1E2E651-D977-4803-BCCE-12572E4A3E5F}"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69159C-602C-4380-9745-08727165BF5E}"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1E2E651-D977-4803-BCCE-12572E4A3E5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D69159C-602C-4380-9745-08727165BF5E}" type="datetimeFigureOut">
              <a:rPr lang="en-US" smtClean="0"/>
              <a:t>6/14/2016</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1E2E651-D977-4803-BCCE-12572E4A3E5F}"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69159C-602C-4380-9745-08727165BF5E}" type="datetimeFigureOut">
              <a:rPr lang="en-US" smtClean="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69159C-602C-4380-9745-08727165BF5E}" type="datetimeFigureOut">
              <a:rPr lang="en-US" smtClean="0"/>
              <a:t>6/14/2016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D69159C-602C-4380-9745-08727165BF5E}" type="datetimeFigureOut">
              <a:rPr lang="en-US" smtClean="0"/>
              <a:t>6/14/2016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E2E651-D977-4803-BCCE-12572E4A3E5F}"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D69159C-602C-4380-9745-08727165BF5E}" type="datetimeFigureOut">
              <a:rPr lang="en-US" smtClean="0"/>
              <a:t>6/14/2016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1E2E651-D977-4803-BCCE-12572E4A3E5F}"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D69159C-602C-4380-9745-08727165BF5E}" type="datetimeFigureOut">
              <a:rPr lang="en-US" smtClean="0"/>
              <a:t>6/14/2016</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1E2E651-D977-4803-BCCE-12572E4A3E5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FYE June 30, </a:t>
            </a:r>
            <a:r>
              <a:rPr lang="en-US" dirty="0" smtClean="0"/>
              <a:t>2016</a:t>
            </a:r>
            <a:endParaRPr lang="en-US" dirty="0"/>
          </a:p>
        </p:txBody>
      </p:sp>
      <p:sp>
        <p:nvSpPr>
          <p:cNvPr id="2" name="Title 1"/>
          <p:cNvSpPr>
            <a:spLocks noGrp="1"/>
          </p:cNvSpPr>
          <p:nvPr>
            <p:ph type="title"/>
          </p:nvPr>
        </p:nvSpPr>
        <p:spPr/>
        <p:txBody>
          <a:bodyPr/>
          <a:lstStyle/>
          <a:p>
            <a:r>
              <a:rPr lang="en-US" b="1" dirty="0"/>
              <a:t>Fiscal Year-End Procedures</a:t>
            </a:r>
            <a:r>
              <a:rPr lang="en-US" dirty="0"/>
              <a:t/>
            </a:r>
            <a:br>
              <a:rPr lang="en-US" dirty="0"/>
            </a:br>
            <a:endParaRPr lang="en-US" dirty="0"/>
          </a:p>
        </p:txBody>
      </p:sp>
    </p:spTree>
    <p:extLst>
      <p:ext uri="{BB962C8B-B14F-4D97-AF65-F5344CB8AC3E}">
        <p14:creationId xmlns:p14="http://schemas.microsoft.com/office/powerpoint/2010/main" val="707547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b="1" dirty="0"/>
              <a:t>Paying Invoices</a:t>
            </a:r>
            <a:r>
              <a:rPr lang="en-US" dirty="0"/>
              <a:t/>
            </a:r>
            <a:br>
              <a:rPr lang="en-US" dirty="0"/>
            </a:br>
            <a:r>
              <a:rPr lang="en-US" dirty="0"/>
              <a:t>(Voucher entry)</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2022" b="33719"/>
          <a:stretch/>
        </p:blipFill>
        <p:spPr bwMode="auto">
          <a:xfrm>
            <a:off x="228600" y="1578482"/>
            <a:ext cx="8686800" cy="5050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2850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Enter the invoice date as the date the goods and services were provided.  This is especially important after June 30</a:t>
            </a:r>
            <a:r>
              <a:rPr lang="en-US" baseline="30000" dirty="0" smtClean="0"/>
              <a:t>th</a:t>
            </a:r>
            <a:r>
              <a:rPr lang="en-US" dirty="0" smtClean="0"/>
              <a:t>.  </a:t>
            </a:r>
          </a:p>
          <a:p>
            <a:pPr marL="45720" indent="0">
              <a:buNone/>
            </a:pPr>
            <a:endParaRPr lang="en-US" dirty="0" smtClean="0"/>
          </a:p>
          <a:p>
            <a:r>
              <a:rPr lang="en-US" dirty="0" smtClean="0"/>
              <a:t>The invoice date is used to search for goods and services that were received in the prior fiscal year but paid for after the end of the year (unrecorded liabilities).</a:t>
            </a:r>
          </a:p>
          <a:p>
            <a:endParaRPr lang="en-US" dirty="0"/>
          </a:p>
          <a:p>
            <a:r>
              <a:rPr lang="en-US" dirty="0" smtClean="0"/>
              <a:t>Beginning now, please list the date received on invoices for supplies.  You can also include packing slips with the invoices.  Again, please note on the packing slip the actual date of receipt.</a:t>
            </a:r>
            <a:endParaRPr lang="en-US" dirty="0"/>
          </a:p>
        </p:txBody>
      </p:sp>
      <p:sp>
        <p:nvSpPr>
          <p:cNvPr id="3" name="Title 2"/>
          <p:cNvSpPr>
            <a:spLocks noGrp="1"/>
          </p:cNvSpPr>
          <p:nvPr>
            <p:ph type="title"/>
          </p:nvPr>
        </p:nvSpPr>
        <p:spPr/>
        <p:txBody>
          <a:bodyPr/>
          <a:lstStyle/>
          <a:p>
            <a:r>
              <a:rPr lang="en-US" dirty="0" smtClean="0"/>
              <a:t>INVOICE DATE</a:t>
            </a:r>
            <a:endParaRPr lang="en-US" dirty="0"/>
          </a:p>
        </p:txBody>
      </p:sp>
    </p:spTree>
    <p:extLst>
      <p:ext uri="{BB962C8B-B14F-4D97-AF65-F5344CB8AC3E}">
        <p14:creationId xmlns:p14="http://schemas.microsoft.com/office/powerpoint/2010/main" val="13039907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V</a:t>
            </a:r>
            <a:r>
              <a:rPr lang="en-US" dirty="0" smtClean="0"/>
              <a:t>endor payments and TME’s for the current year should be completed and entered into Colleague by July 15</a:t>
            </a:r>
            <a:r>
              <a:rPr lang="en-US" baseline="30000" dirty="0" smtClean="0"/>
              <a:t>th</a:t>
            </a:r>
            <a:r>
              <a:rPr lang="en-US" dirty="0" smtClean="0"/>
              <a:t>. They do not have to be paid by July 15</a:t>
            </a:r>
            <a:r>
              <a:rPr lang="en-US" baseline="30000" dirty="0" smtClean="0"/>
              <a:t>th</a:t>
            </a:r>
            <a:r>
              <a:rPr lang="en-US" dirty="0" smtClean="0"/>
              <a:t> but they do need to be entered into the system. If you find something after that, please contact the Business Office.  </a:t>
            </a:r>
          </a:p>
          <a:p>
            <a:r>
              <a:rPr lang="en-US" dirty="0" smtClean="0"/>
              <a:t>All journal entries should be submitted to the Business Office by July 15</a:t>
            </a:r>
            <a:r>
              <a:rPr lang="en-US" baseline="30000" dirty="0" smtClean="0"/>
              <a:t>th</a:t>
            </a:r>
            <a:r>
              <a:rPr lang="en-US" dirty="0" smtClean="0"/>
              <a:t>.  </a:t>
            </a:r>
          </a:p>
          <a:p>
            <a:r>
              <a:rPr lang="en-US" dirty="0" smtClean="0"/>
              <a:t>Signers should use the date they are signing, not the date the entry should be booked. </a:t>
            </a:r>
            <a:endParaRPr lang="en-US" dirty="0"/>
          </a:p>
        </p:txBody>
      </p:sp>
      <p:sp>
        <p:nvSpPr>
          <p:cNvPr id="3" name="Title 2"/>
          <p:cNvSpPr>
            <a:spLocks noGrp="1"/>
          </p:cNvSpPr>
          <p:nvPr>
            <p:ph type="title"/>
          </p:nvPr>
        </p:nvSpPr>
        <p:spPr/>
        <p:txBody>
          <a:bodyPr/>
          <a:lstStyle/>
          <a:p>
            <a:r>
              <a:rPr lang="en-US" dirty="0" smtClean="0"/>
              <a:t>Journal entries/vendor payments/</a:t>
            </a:r>
            <a:r>
              <a:rPr lang="en-US" dirty="0" err="1" smtClean="0"/>
              <a:t>tme’s</a:t>
            </a:r>
            <a:endParaRPr lang="en-US" dirty="0"/>
          </a:p>
        </p:txBody>
      </p:sp>
    </p:spTree>
    <p:extLst>
      <p:ext uri="{BB962C8B-B14F-4D97-AF65-F5344CB8AC3E}">
        <p14:creationId xmlns:p14="http://schemas.microsoft.com/office/powerpoint/2010/main" val="2073478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interdepartmental charges </a:t>
            </a:r>
            <a:r>
              <a:rPr lang="en-US" dirty="0" smtClean="0"/>
              <a:t>for the current fiscal year (through June 30</a:t>
            </a:r>
            <a:r>
              <a:rPr lang="en-US" baseline="30000" dirty="0" smtClean="0"/>
              <a:t>th</a:t>
            </a:r>
            <a:r>
              <a:rPr lang="en-US" dirty="0" smtClean="0"/>
              <a:t>) need </a:t>
            </a:r>
            <a:r>
              <a:rPr lang="en-US" dirty="0"/>
              <a:t>to be submitted to </a:t>
            </a:r>
            <a:r>
              <a:rPr lang="en-US" dirty="0" smtClean="0"/>
              <a:t>payables@whitman.edu </a:t>
            </a:r>
            <a:r>
              <a:rPr lang="en-US" dirty="0"/>
              <a:t>no later than the </a:t>
            </a:r>
            <a:r>
              <a:rPr lang="en-US" dirty="0" smtClean="0"/>
              <a:t>10</a:t>
            </a:r>
            <a:r>
              <a:rPr lang="en-US" baseline="30000" dirty="0" smtClean="0"/>
              <a:t>th</a:t>
            </a:r>
            <a:r>
              <a:rPr lang="en-US" dirty="0" smtClean="0"/>
              <a:t> of July.</a:t>
            </a:r>
          </a:p>
          <a:p>
            <a:pPr marL="45720" lvl="0" indent="0">
              <a:buNone/>
            </a:pPr>
            <a:endParaRPr lang="en-US" dirty="0" smtClean="0"/>
          </a:p>
          <a:p>
            <a:pPr lvl="0"/>
            <a:r>
              <a:rPr lang="en-US" dirty="0" smtClean="0"/>
              <a:t>If you can’t meet this deadline, contact us.</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Service Department </a:t>
            </a:r>
            <a:r>
              <a:rPr lang="en-US" b="1" dirty="0" smtClean="0"/>
              <a:t>Charges</a:t>
            </a:r>
            <a:r>
              <a:rPr lang="en-US" dirty="0"/>
              <a:t/>
            </a:r>
            <a:br>
              <a:rPr lang="en-US" dirty="0"/>
            </a:br>
            <a:endParaRPr lang="en-US" dirty="0"/>
          </a:p>
        </p:txBody>
      </p:sp>
    </p:spTree>
    <p:extLst>
      <p:ext uri="{BB962C8B-B14F-4D97-AF65-F5344CB8AC3E}">
        <p14:creationId xmlns:p14="http://schemas.microsoft.com/office/powerpoint/2010/main" val="3252657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Petty cash should be replenished (a vendor payment completed and a check received) prior to year end so the expenses are booked in the correct year.</a:t>
            </a:r>
            <a:endParaRPr lang="en-US" dirty="0" smtClean="0"/>
          </a:p>
          <a:p>
            <a:pPr lvl="0"/>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Petty </a:t>
            </a:r>
            <a:r>
              <a:rPr lang="en-US" b="1" dirty="0" smtClean="0"/>
              <a:t>Cash</a:t>
            </a:r>
            <a:r>
              <a:rPr lang="en-US" dirty="0"/>
              <a:t/>
            </a:r>
            <a:br>
              <a:rPr lang="en-US" dirty="0"/>
            </a:br>
            <a:endParaRPr lang="en-US" dirty="0"/>
          </a:p>
        </p:txBody>
      </p:sp>
    </p:spTree>
    <p:extLst>
      <p:ext uri="{BB962C8B-B14F-4D97-AF65-F5344CB8AC3E}">
        <p14:creationId xmlns:p14="http://schemas.microsoft.com/office/powerpoint/2010/main" val="2783831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For </a:t>
            </a:r>
            <a:r>
              <a:rPr lang="en-US" dirty="0" smtClean="0"/>
              <a:t>current year </a:t>
            </a:r>
            <a:r>
              <a:rPr lang="en-US" dirty="0"/>
              <a:t>expenses prior to June </a:t>
            </a:r>
            <a:r>
              <a:rPr lang="en-US" dirty="0" smtClean="0"/>
              <a:t>30th, </a:t>
            </a:r>
            <a:r>
              <a:rPr lang="en-US" dirty="0"/>
              <a:t>cash requests can be taken to the Student Accounts Business Office </a:t>
            </a:r>
            <a:r>
              <a:rPr lang="en-US" dirty="0" smtClean="0"/>
              <a:t>(Memorial Room 233) </a:t>
            </a:r>
            <a:r>
              <a:rPr lang="en-US" dirty="0"/>
              <a:t>for </a:t>
            </a:r>
            <a:r>
              <a:rPr lang="en-US" dirty="0" smtClean="0"/>
              <a:t>cash. </a:t>
            </a:r>
          </a:p>
          <a:p>
            <a:pPr lvl="0"/>
            <a:endParaRPr lang="en-US" dirty="0"/>
          </a:p>
          <a:p>
            <a:pPr lvl="0"/>
            <a:r>
              <a:rPr lang="en-US" dirty="0" smtClean="0"/>
              <a:t>After </a:t>
            </a:r>
            <a:r>
              <a:rPr lang="en-US" dirty="0"/>
              <a:t>June </a:t>
            </a:r>
            <a:r>
              <a:rPr lang="en-US" dirty="0" smtClean="0"/>
              <a:t>30th, </a:t>
            </a:r>
            <a:r>
              <a:rPr lang="en-US" dirty="0"/>
              <a:t>submit these requests to Accounts Payable for a </a:t>
            </a:r>
            <a:r>
              <a:rPr lang="en-US" dirty="0" smtClean="0"/>
              <a:t>check.</a:t>
            </a:r>
          </a:p>
          <a:p>
            <a:pPr lvl="0"/>
            <a:endParaRPr lang="en-US" dirty="0"/>
          </a:p>
          <a:p>
            <a:pPr marL="45720" lvl="0" indent="0">
              <a:buNone/>
            </a:pPr>
            <a:endParaRPr lang="en-US" dirty="0"/>
          </a:p>
          <a:p>
            <a:endParaRPr lang="en-US" dirty="0"/>
          </a:p>
        </p:txBody>
      </p:sp>
      <p:sp>
        <p:nvSpPr>
          <p:cNvPr id="2" name="Title 1"/>
          <p:cNvSpPr>
            <a:spLocks noGrp="1"/>
          </p:cNvSpPr>
          <p:nvPr>
            <p:ph type="title"/>
          </p:nvPr>
        </p:nvSpPr>
        <p:spPr/>
        <p:txBody>
          <a:bodyPr>
            <a:normAutofit/>
          </a:bodyPr>
          <a:lstStyle/>
          <a:p>
            <a:r>
              <a:rPr lang="en-US" b="1" dirty="0"/>
              <a:t>Personal </a:t>
            </a:r>
            <a:r>
              <a:rPr lang="en-US" b="1" dirty="0" smtClean="0"/>
              <a:t>Reimbursements</a:t>
            </a:r>
            <a:endParaRPr lang="en-US" dirty="0"/>
          </a:p>
        </p:txBody>
      </p:sp>
    </p:spTree>
    <p:extLst>
      <p:ext uri="{BB962C8B-B14F-4D97-AF65-F5344CB8AC3E}">
        <p14:creationId xmlns:p14="http://schemas.microsoft.com/office/powerpoint/2010/main" val="886912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a:t>
            </a:r>
            <a:r>
              <a:rPr lang="en-US" dirty="0" smtClean="0"/>
              <a:t>outstanding travel advances </a:t>
            </a:r>
            <a:r>
              <a:rPr lang="en-US" dirty="0"/>
              <a:t>given for travel in the </a:t>
            </a:r>
            <a:r>
              <a:rPr lang="en-US" dirty="0" smtClean="0"/>
              <a:t>current fiscal </a:t>
            </a:r>
            <a:r>
              <a:rPr lang="en-US" dirty="0"/>
              <a:t>year </a:t>
            </a:r>
            <a:r>
              <a:rPr lang="en-US" dirty="0" smtClean="0"/>
              <a:t>(ending June 30</a:t>
            </a:r>
            <a:r>
              <a:rPr lang="en-US" baseline="30000" dirty="0" smtClean="0"/>
              <a:t>th</a:t>
            </a:r>
            <a:r>
              <a:rPr lang="en-US" dirty="0" smtClean="0"/>
              <a:t>, 2015) </a:t>
            </a:r>
            <a:r>
              <a:rPr lang="en-US" dirty="0"/>
              <a:t>need to be reconciled and </a:t>
            </a:r>
            <a:r>
              <a:rPr lang="en-US" dirty="0" smtClean="0"/>
              <a:t>submitted to </a:t>
            </a:r>
            <a:r>
              <a:rPr lang="en-US" dirty="0" smtClean="0"/>
              <a:t>Mindy</a:t>
            </a:r>
            <a:r>
              <a:rPr lang="en-US" dirty="0" smtClean="0"/>
              <a:t> </a:t>
            </a:r>
            <a:r>
              <a:rPr lang="en-US" dirty="0"/>
              <a:t>no later </a:t>
            </a:r>
            <a:r>
              <a:rPr lang="en-US" dirty="0" smtClean="0"/>
              <a:t>than July 15</a:t>
            </a:r>
            <a:r>
              <a:rPr lang="en-US" baseline="30000" dirty="0" smtClean="0"/>
              <a:t>th</a:t>
            </a:r>
            <a:r>
              <a:rPr lang="en-US" dirty="0" smtClean="0"/>
              <a:t>, </a:t>
            </a:r>
            <a:r>
              <a:rPr lang="en-US" dirty="0" smtClean="0"/>
              <a:t>2016</a:t>
            </a:r>
            <a:endParaRPr lang="en-US" dirty="0" smtClean="0"/>
          </a:p>
          <a:p>
            <a:pPr marL="45720" lvl="0" indent="0">
              <a:buNone/>
            </a:pPr>
            <a:endParaRPr lang="en-US" dirty="0" smtClean="0"/>
          </a:p>
          <a:p>
            <a:pPr lvl="0"/>
            <a:r>
              <a:rPr lang="en-US" dirty="0" smtClean="0"/>
              <a:t>If a travel advance is needed for travel occurring after June 30</a:t>
            </a:r>
            <a:r>
              <a:rPr lang="en-US" baseline="30000" dirty="0" smtClean="0"/>
              <a:t>th</a:t>
            </a:r>
            <a:r>
              <a:rPr lang="en-US" dirty="0" smtClean="0"/>
              <a:t>, contact us for the correct General Ledger account number to use (If needed prior to July 1</a:t>
            </a:r>
            <a:r>
              <a:rPr lang="en-US" baseline="30000" dirty="0" smtClean="0"/>
              <a:t>st</a:t>
            </a:r>
            <a:r>
              <a:rPr lang="en-US" dirty="0" smtClean="0"/>
              <a:t>) </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Travel </a:t>
            </a:r>
            <a:r>
              <a:rPr lang="en-US" b="1" dirty="0" smtClean="0"/>
              <a:t>Advances</a:t>
            </a:r>
            <a:r>
              <a:rPr lang="en-US" dirty="0"/>
              <a:t/>
            </a:r>
            <a:br>
              <a:rPr lang="en-US" dirty="0"/>
            </a:br>
            <a:endParaRPr lang="en-US" dirty="0"/>
          </a:p>
        </p:txBody>
      </p:sp>
    </p:spTree>
    <p:extLst>
      <p:ext uri="{BB962C8B-B14F-4D97-AF65-F5344CB8AC3E}">
        <p14:creationId xmlns:p14="http://schemas.microsoft.com/office/powerpoint/2010/main" val="792881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5341 – Computer Software/Services: To be used for software purchases, including service/maintenance agreements and licensing fees.</a:t>
            </a:r>
          </a:p>
          <a:p>
            <a:r>
              <a:rPr lang="en-US" dirty="0" smtClean="0"/>
              <a:t>5342 – Computer Software over $10,000: To be used for purchase of software over $10,000. Not used for service/maintenance agreements or annual licensing fees.</a:t>
            </a:r>
          </a:p>
          <a:p>
            <a:r>
              <a:rPr lang="en-US" dirty="0" smtClean="0"/>
              <a:t>5343 – Info/Tech Equipment under $10,000: Mainly used by SCTS for information and technology equipment like fax machines, routers, gateways, etc.</a:t>
            </a:r>
          </a:p>
          <a:p>
            <a:r>
              <a:rPr lang="en-US" dirty="0" smtClean="0"/>
              <a:t>5344 - </a:t>
            </a:r>
            <a:r>
              <a:rPr lang="en-US" dirty="0"/>
              <a:t>Info/Tech Equipment </a:t>
            </a:r>
            <a:r>
              <a:rPr lang="en-US" dirty="0" smtClean="0"/>
              <a:t>over </a:t>
            </a:r>
            <a:r>
              <a:rPr lang="en-US" dirty="0"/>
              <a:t>$10,000: Mainly used by SCTS for information and technology </a:t>
            </a:r>
            <a:r>
              <a:rPr lang="en-US" dirty="0" smtClean="0"/>
              <a:t>equipment </a:t>
            </a:r>
            <a:r>
              <a:rPr lang="en-US" dirty="0"/>
              <a:t>like fax machines, routers, gateways, etc.</a:t>
            </a:r>
          </a:p>
        </p:txBody>
      </p:sp>
      <p:sp>
        <p:nvSpPr>
          <p:cNvPr id="3" name="Title 2"/>
          <p:cNvSpPr>
            <a:spLocks noGrp="1"/>
          </p:cNvSpPr>
          <p:nvPr>
            <p:ph type="title"/>
          </p:nvPr>
        </p:nvSpPr>
        <p:spPr/>
        <p:txBody>
          <a:bodyPr/>
          <a:lstStyle/>
          <a:p>
            <a:r>
              <a:rPr lang="en-US" dirty="0" smtClean="0"/>
              <a:t>New object codes</a:t>
            </a:r>
            <a:endParaRPr lang="en-US" dirty="0"/>
          </a:p>
        </p:txBody>
      </p:sp>
    </p:spTree>
    <p:extLst>
      <p:ext uri="{BB962C8B-B14F-4D97-AF65-F5344CB8AC3E}">
        <p14:creationId xmlns:p14="http://schemas.microsoft.com/office/powerpoint/2010/main" val="1245282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5511 – Computers under $10,000: Individual computers under $10,000 including laptops.</a:t>
            </a:r>
          </a:p>
          <a:p>
            <a:r>
              <a:rPr lang="en-US" dirty="0" smtClean="0"/>
              <a:t>5512 - Computers over $10,000: Individual computers over $10,000 including servers.</a:t>
            </a:r>
          </a:p>
          <a:p>
            <a:r>
              <a:rPr lang="en-US" dirty="0" smtClean="0"/>
              <a:t>5518 – Computer Maintenance/Repairs: Mainly used by WCTS for computer repairs and maintenance including supplies purchased for internal repairs.  </a:t>
            </a:r>
          </a:p>
          <a:p>
            <a:r>
              <a:rPr lang="en-US" dirty="0" smtClean="0"/>
              <a:t>5519 – Telephone Equipment: To be used for cell phones and other phone equipment.</a:t>
            </a:r>
            <a:endParaRPr lang="en-US" dirty="0"/>
          </a:p>
        </p:txBody>
      </p:sp>
      <p:sp>
        <p:nvSpPr>
          <p:cNvPr id="3" name="Title 2"/>
          <p:cNvSpPr>
            <a:spLocks noGrp="1"/>
          </p:cNvSpPr>
          <p:nvPr>
            <p:ph type="title"/>
          </p:nvPr>
        </p:nvSpPr>
        <p:spPr/>
        <p:txBody>
          <a:bodyPr/>
          <a:lstStyle/>
          <a:p>
            <a:r>
              <a:rPr lang="en-US" dirty="0" smtClean="0"/>
              <a:t>New object codes Continued.</a:t>
            </a:r>
            <a:endParaRPr lang="en-US" dirty="0"/>
          </a:p>
        </p:txBody>
      </p:sp>
    </p:spTree>
    <p:extLst>
      <p:ext uri="{BB962C8B-B14F-4D97-AF65-F5344CB8AC3E}">
        <p14:creationId xmlns:p14="http://schemas.microsoft.com/office/powerpoint/2010/main" val="2989216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Communication is the most important element to ensure year-end reporting is correct.  Please ask questions if you are not sure. Expenses can usually be charged to the budget year you choose if we know your intent.</a:t>
            </a:r>
          </a:p>
          <a:p>
            <a:endParaRPr lang="en-US" dirty="0"/>
          </a:p>
          <a:p>
            <a:r>
              <a:rPr lang="en-US" dirty="0" smtClean="0"/>
              <a:t>All feedback and suggestions are welcome – we need your input to continue to improve this process.  </a:t>
            </a:r>
            <a:endParaRPr lang="en-US" dirty="0"/>
          </a:p>
        </p:txBody>
      </p:sp>
      <p:sp>
        <p:nvSpPr>
          <p:cNvPr id="3" name="Title 2"/>
          <p:cNvSpPr>
            <a:spLocks noGrp="1"/>
          </p:cNvSpPr>
          <p:nvPr>
            <p:ph type="title"/>
          </p:nvPr>
        </p:nvSpPr>
        <p:spPr/>
        <p:txBody>
          <a:bodyPr/>
          <a:lstStyle/>
          <a:p>
            <a:r>
              <a:rPr lang="en-US" dirty="0" smtClean="0"/>
              <a:t>The End!</a:t>
            </a:r>
            <a:endParaRPr lang="en-US" dirty="0"/>
          </a:p>
        </p:txBody>
      </p:sp>
    </p:spTree>
    <p:extLst>
      <p:ext uri="{BB962C8B-B14F-4D97-AF65-F5344CB8AC3E}">
        <p14:creationId xmlns:p14="http://schemas.microsoft.com/office/powerpoint/2010/main" val="3329930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pPr marL="365760" lvl="1" indent="0">
              <a:buNone/>
            </a:pPr>
            <a:r>
              <a:rPr lang="en-US" sz="4000" dirty="0" smtClean="0"/>
              <a:t>BUDGET      VS.</a:t>
            </a:r>
            <a:endParaRPr lang="en-US" sz="4000" dirty="0"/>
          </a:p>
        </p:txBody>
      </p:sp>
      <p:sp>
        <p:nvSpPr>
          <p:cNvPr id="3" name="Content Placeholder 2"/>
          <p:cNvSpPr>
            <a:spLocks noGrp="1"/>
          </p:cNvSpPr>
          <p:nvPr>
            <p:ph sz="half" idx="2"/>
          </p:nvPr>
        </p:nvSpPr>
        <p:spPr/>
        <p:txBody>
          <a:bodyPr>
            <a:normAutofit/>
          </a:bodyPr>
          <a:lstStyle/>
          <a:p>
            <a:pPr marL="45720" indent="0">
              <a:buNone/>
            </a:pPr>
            <a:r>
              <a:rPr lang="en-US" sz="4000" dirty="0" smtClean="0"/>
              <a:t>FINANCIAL</a:t>
            </a:r>
          </a:p>
          <a:p>
            <a:pPr marL="45720" indent="0">
              <a:buNone/>
            </a:pPr>
            <a:r>
              <a:rPr lang="en-US" sz="4000" dirty="0" smtClean="0"/>
              <a:t>STATEMENTS</a:t>
            </a:r>
            <a:endParaRPr lang="en-US" sz="4000" dirty="0"/>
          </a:p>
        </p:txBody>
      </p:sp>
      <p:sp>
        <p:nvSpPr>
          <p:cNvPr id="4" name="Title 3"/>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2249196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Cash Method of Accounting:</a:t>
            </a:r>
          </a:p>
          <a:p>
            <a:pPr marL="45720" indent="0">
              <a:buNone/>
            </a:pPr>
            <a:r>
              <a:rPr lang="en-US" dirty="0" smtClean="0"/>
              <a:t>All costs (services and supplies) are recorded when the voucher is entered into Colleague</a:t>
            </a:r>
          </a:p>
          <a:p>
            <a:pPr marL="45720" indent="0">
              <a:buNone/>
            </a:pPr>
            <a:r>
              <a:rPr lang="en-US" dirty="0" smtClean="0"/>
              <a:t>Can be used for budget purposes</a:t>
            </a:r>
            <a:endParaRPr lang="en-US" dirty="0"/>
          </a:p>
        </p:txBody>
      </p:sp>
      <p:sp>
        <p:nvSpPr>
          <p:cNvPr id="3" name="Content Placeholder 2"/>
          <p:cNvSpPr>
            <a:spLocks noGrp="1"/>
          </p:cNvSpPr>
          <p:nvPr>
            <p:ph sz="half" idx="2"/>
          </p:nvPr>
        </p:nvSpPr>
        <p:spPr/>
        <p:txBody>
          <a:bodyPr/>
          <a:lstStyle/>
          <a:p>
            <a:r>
              <a:rPr lang="en-US" dirty="0" smtClean="0"/>
              <a:t>Accrual Method of Accounting:</a:t>
            </a:r>
          </a:p>
          <a:p>
            <a:pPr marL="45720" indent="0">
              <a:buNone/>
            </a:pPr>
            <a:r>
              <a:rPr lang="en-US" dirty="0" smtClean="0"/>
              <a:t>All costs (services and supplies) are recorded when received or “placed into service”</a:t>
            </a:r>
          </a:p>
          <a:p>
            <a:pPr marL="45720" indent="0">
              <a:buNone/>
            </a:pPr>
            <a:endParaRPr lang="en-US" dirty="0" smtClean="0"/>
          </a:p>
          <a:p>
            <a:pPr marL="45720" indent="0">
              <a:buNone/>
            </a:pPr>
            <a:r>
              <a:rPr lang="en-US" dirty="0" smtClean="0"/>
              <a:t>Required for financial statements</a:t>
            </a:r>
            <a:endParaRPr lang="en-US" dirty="0"/>
          </a:p>
        </p:txBody>
      </p:sp>
      <p:sp>
        <p:nvSpPr>
          <p:cNvPr id="4" name="Title 3"/>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12657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7893" cy="4407408"/>
          </a:xfrm>
        </p:spPr>
        <p:txBody>
          <a:bodyPr/>
          <a:lstStyle/>
          <a:p>
            <a:r>
              <a:rPr lang="en-US" dirty="0" smtClean="0"/>
              <a:t>The most important point to remember is all expenses should be recorded in the year they were received.  (Accrual method)</a:t>
            </a:r>
          </a:p>
          <a:p>
            <a:pPr marL="45720" indent="0">
              <a:buNone/>
            </a:pPr>
            <a:r>
              <a:rPr lang="en-US" dirty="0"/>
              <a:t>	</a:t>
            </a:r>
            <a:r>
              <a:rPr lang="en-US" dirty="0" smtClean="0"/>
              <a:t>-For example, supplies ordered in June but received in July should be recorded in the next fiscal year.</a:t>
            </a:r>
          </a:p>
          <a:p>
            <a:pPr marL="45720" indent="0">
              <a:buNone/>
            </a:pPr>
            <a:endParaRPr lang="en-US" dirty="0" smtClean="0"/>
          </a:p>
          <a:p>
            <a:r>
              <a:rPr lang="en-US" dirty="0" smtClean="0"/>
              <a:t>Expenses occurring close to year end can be posted differently  if necessary for budget purposes. (Cash basis method) </a:t>
            </a:r>
          </a:p>
          <a:p>
            <a:pPr marL="45720" indent="0">
              <a:buNone/>
            </a:pPr>
            <a:r>
              <a:rPr lang="en-US" dirty="0"/>
              <a:t>	</a:t>
            </a:r>
            <a:r>
              <a:rPr lang="en-US" dirty="0" smtClean="0"/>
              <a:t>-For example, expenses that were delayed for some reason and received in July but the current year budget needs to be charged.</a:t>
            </a:r>
            <a:endParaRPr lang="en-US" dirty="0"/>
          </a:p>
        </p:txBody>
      </p:sp>
      <p:sp>
        <p:nvSpPr>
          <p:cNvPr id="3" name="Title 2"/>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204971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407893" cy="4407408"/>
          </a:xfrm>
        </p:spPr>
        <p:txBody>
          <a:bodyPr>
            <a:normAutofit/>
          </a:bodyPr>
          <a:lstStyle/>
          <a:p>
            <a:pPr lvl="0"/>
            <a:r>
              <a:rPr lang="en-US" dirty="0" smtClean="0"/>
              <a:t>Remember – all payroll expenses through June 30</a:t>
            </a:r>
            <a:r>
              <a:rPr lang="en-US" baseline="30000" dirty="0" smtClean="0"/>
              <a:t>th</a:t>
            </a:r>
            <a:r>
              <a:rPr lang="en-US" dirty="0" smtClean="0"/>
              <a:t> need to be recorded in the current fiscal year.</a:t>
            </a:r>
          </a:p>
          <a:p>
            <a:pPr lvl="0"/>
            <a:r>
              <a:rPr lang="en-US" dirty="0" smtClean="0"/>
              <a:t>Faculty and salary payroll are paid on a monthly basis for the calendar month so there is no timing difference adjustment for their salaries through June 30</a:t>
            </a:r>
            <a:r>
              <a:rPr lang="en-US" baseline="30000" dirty="0" smtClean="0"/>
              <a:t>th</a:t>
            </a:r>
            <a:r>
              <a:rPr lang="en-US" dirty="0" smtClean="0"/>
              <a:t>.</a:t>
            </a:r>
            <a:endParaRPr lang="en-US" dirty="0" smtClean="0"/>
          </a:p>
          <a:p>
            <a:pPr lvl="0"/>
            <a:r>
              <a:rPr lang="en-US" dirty="0" smtClean="0"/>
              <a:t>Hourly staff</a:t>
            </a:r>
            <a:r>
              <a:rPr lang="en-US" dirty="0" smtClean="0"/>
              <a:t> are paid on a 21</a:t>
            </a:r>
            <a:r>
              <a:rPr lang="en-US" baseline="30000" dirty="0" smtClean="0"/>
              <a:t>st</a:t>
            </a:r>
            <a:r>
              <a:rPr lang="en-US" dirty="0" smtClean="0"/>
              <a:t> through the 20</a:t>
            </a:r>
            <a:r>
              <a:rPr lang="en-US" baseline="30000" dirty="0" smtClean="0"/>
              <a:t>th</a:t>
            </a:r>
            <a:r>
              <a:rPr lang="en-US" dirty="0" smtClean="0"/>
              <a:t> pay period</a:t>
            </a:r>
            <a:r>
              <a:rPr lang="en-US" dirty="0" smtClean="0"/>
              <a:t>.  Although hourly staff won’t be paid for the period of June 21</a:t>
            </a:r>
            <a:r>
              <a:rPr lang="en-US" baseline="30000" dirty="0" smtClean="0"/>
              <a:t>st</a:t>
            </a:r>
            <a:r>
              <a:rPr lang="en-US" dirty="0" smtClean="0"/>
              <a:t> through June 30</a:t>
            </a:r>
            <a:r>
              <a:rPr lang="en-US" baseline="30000" dirty="0" smtClean="0"/>
              <a:t>th</a:t>
            </a:r>
            <a:r>
              <a:rPr lang="en-US" dirty="0" smtClean="0"/>
              <a:t> until July, we need to record those hours as of June 30</a:t>
            </a:r>
            <a:r>
              <a:rPr lang="en-US" baseline="30000" dirty="0" smtClean="0"/>
              <a:t>th</a:t>
            </a:r>
            <a:r>
              <a:rPr lang="en-US" dirty="0" smtClean="0"/>
              <a:t>.</a:t>
            </a:r>
            <a:endParaRPr lang="en-US" dirty="0" smtClean="0"/>
          </a:p>
          <a:p>
            <a:pPr lvl="0"/>
            <a:r>
              <a:rPr lang="en-US" dirty="0" smtClean="0"/>
              <a:t>Student </a:t>
            </a:r>
            <a:r>
              <a:rPr lang="en-US" dirty="0" smtClean="0"/>
              <a:t>employees are paid on a 9</a:t>
            </a:r>
            <a:r>
              <a:rPr lang="en-US" baseline="30000" dirty="0" smtClean="0"/>
              <a:t>th</a:t>
            </a:r>
            <a:r>
              <a:rPr lang="en-US" dirty="0" smtClean="0"/>
              <a:t> through the 8</a:t>
            </a:r>
            <a:r>
              <a:rPr lang="en-US" baseline="30000" dirty="0" smtClean="0"/>
              <a:t>th</a:t>
            </a:r>
            <a:r>
              <a:rPr lang="en-US" dirty="0" smtClean="0"/>
              <a:t> pay </a:t>
            </a:r>
            <a:r>
              <a:rPr lang="en-US" dirty="0"/>
              <a:t>period. Although </a:t>
            </a:r>
            <a:r>
              <a:rPr lang="en-US" dirty="0" smtClean="0"/>
              <a:t>students </a:t>
            </a:r>
            <a:r>
              <a:rPr lang="en-US" dirty="0"/>
              <a:t>won’t be paid for the period of </a:t>
            </a:r>
            <a:r>
              <a:rPr lang="en-US" dirty="0" smtClean="0"/>
              <a:t>June 9th </a:t>
            </a:r>
            <a:r>
              <a:rPr lang="en-US" dirty="0"/>
              <a:t>through June 30</a:t>
            </a:r>
            <a:r>
              <a:rPr lang="en-US" baseline="30000" dirty="0"/>
              <a:t>th</a:t>
            </a:r>
            <a:r>
              <a:rPr lang="en-US" dirty="0"/>
              <a:t> until July, we need to record those hours as of June </a:t>
            </a:r>
            <a:r>
              <a:rPr lang="en-US" dirty="0" smtClean="0"/>
              <a:t>30</a:t>
            </a:r>
            <a:r>
              <a:rPr lang="en-US" baseline="30000" dirty="0" smtClean="0"/>
              <a:t>th.</a:t>
            </a:r>
            <a:endParaRPr lang="en-US" dirty="0"/>
          </a:p>
        </p:txBody>
      </p:sp>
      <p:sp>
        <p:nvSpPr>
          <p:cNvPr id="2" name="Title 1"/>
          <p:cNvSpPr>
            <a:spLocks noGrp="1"/>
          </p:cNvSpPr>
          <p:nvPr>
            <p:ph type="title"/>
          </p:nvPr>
        </p:nvSpPr>
        <p:spPr/>
        <p:txBody>
          <a:bodyPr>
            <a:normAutofit/>
          </a:bodyPr>
          <a:lstStyle/>
          <a:p>
            <a:r>
              <a:rPr lang="en-US" b="1" dirty="0" smtClean="0"/>
              <a:t>Payroll</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3352800"/>
            <a:ext cx="152400" cy="15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4410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Business </a:t>
            </a:r>
            <a:r>
              <a:rPr lang="en-US" dirty="0" smtClean="0"/>
              <a:t>Office (Kellie) computes </a:t>
            </a:r>
            <a:r>
              <a:rPr lang="en-US" dirty="0" smtClean="0"/>
              <a:t>all of the payroll </a:t>
            </a:r>
            <a:r>
              <a:rPr lang="en-US" dirty="0" smtClean="0"/>
              <a:t>accruals based on actual costs.</a:t>
            </a:r>
            <a:endParaRPr lang="en-US" dirty="0" smtClean="0"/>
          </a:p>
          <a:p>
            <a:endParaRPr lang="en-US" dirty="0"/>
          </a:p>
          <a:p>
            <a:r>
              <a:rPr lang="en-US" dirty="0" smtClean="0"/>
              <a:t>YOU WON’T NEED TO DO ANYTHING</a:t>
            </a:r>
            <a:r>
              <a:rPr lang="en-US" dirty="0" smtClean="0"/>
              <a:t>!!!</a:t>
            </a:r>
          </a:p>
          <a:p>
            <a:endParaRPr lang="en-US" dirty="0"/>
          </a:p>
          <a:p>
            <a:r>
              <a:rPr lang="en-US" dirty="0" smtClean="0"/>
              <a:t>Just be aware there will be additional payroll and OPE charged to your budgets if you have hourly or student employees. </a:t>
            </a:r>
            <a:endParaRPr lang="en-US" dirty="0" smtClean="0"/>
          </a:p>
          <a:p>
            <a:endParaRPr lang="en-US" dirty="0"/>
          </a:p>
          <a:p>
            <a:r>
              <a:rPr lang="en-US" dirty="0" smtClean="0"/>
              <a:t>If you have an “unusual situation”, please let us know.  </a:t>
            </a:r>
            <a:endParaRPr lang="en-US" dirty="0"/>
          </a:p>
        </p:txBody>
      </p:sp>
      <p:sp>
        <p:nvSpPr>
          <p:cNvPr id="3" name="Title 2"/>
          <p:cNvSpPr>
            <a:spLocks noGrp="1"/>
          </p:cNvSpPr>
          <p:nvPr>
            <p:ph type="title"/>
          </p:nvPr>
        </p:nvSpPr>
        <p:spPr/>
        <p:txBody>
          <a:bodyPr/>
          <a:lstStyle/>
          <a:p>
            <a:r>
              <a:rPr lang="en-US" dirty="0" smtClean="0"/>
              <a:t>Payroll </a:t>
            </a:r>
            <a:r>
              <a:rPr lang="en-US" dirty="0" smtClean="0"/>
              <a:t>- continued</a:t>
            </a:r>
            <a:endParaRPr lang="en-US" dirty="0"/>
          </a:p>
        </p:txBody>
      </p:sp>
    </p:spTree>
    <p:extLst>
      <p:ext uri="{BB962C8B-B14F-4D97-AF65-F5344CB8AC3E}">
        <p14:creationId xmlns:p14="http://schemas.microsoft.com/office/powerpoint/2010/main" val="3422708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Expenses will be posted based on the transaction date UNLESS the supplies were received after June 30</a:t>
            </a:r>
            <a:r>
              <a:rPr lang="en-US" baseline="30000" dirty="0" smtClean="0"/>
              <a:t>th.</a:t>
            </a:r>
            <a:endParaRPr lang="en-US" dirty="0" smtClean="0"/>
          </a:p>
          <a:p>
            <a:r>
              <a:rPr lang="en-US" dirty="0" smtClean="0"/>
              <a:t>There will be no need to stop using the cards to ensure expenses get recorded in the correct year.</a:t>
            </a:r>
          </a:p>
          <a:p>
            <a:r>
              <a:rPr lang="en-US" dirty="0" smtClean="0"/>
              <a:t>Invoices for supplies should have the date received on them.  </a:t>
            </a:r>
            <a:endParaRPr lang="en-US" dirty="0" smtClean="0"/>
          </a:p>
          <a:p>
            <a:r>
              <a:rPr lang="en-US" dirty="0" smtClean="0"/>
              <a:t>Travel will be posted on the </a:t>
            </a:r>
            <a:r>
              <a:rPr lang="en-US" dirty="0" err="1" smtClean="0"/>
              <a:t>SmartData</a:t>
            </a:r>
            <a:r>
              <a:rPr lang="en-US" dirty="0" smtClean="0"/>
              <a:t> transaction date no matter when it occurs.  </a:t>
            </a:r>
            <a:endParaRPr lang="en-US" dirty="0"/>
          </a:p>
        </p:txBody>
      </p:sp>
      <p:sp>
        <p:nvSpPr>
          <p:cNvPr id="3" name="Title 2"/>
          <p:cNvSpPr>
            <a:spLocks noGrp="1"/>
          </p:cNvSpPr>
          <p:nvPr>
            <p:ph type="title"/>
          </p:nvPr>
        </p:nvSpPr>
        <p:spPr/>
        <p:txBody>
          <a:bodyPr/>
          <a:lstStyle/>
          <a:p>
            <a:r>
              <a:rPr lang="en-US" dirty="0" smtClean="0"/>
              <a:t>Year End JPMC P-Card Transactions </a:t>
            </a:r>
            <a:endParaRPr lang="en-US" dirty="0"/>
          </a:p>
        </p:txBody>
      </p:sp>
    </p:spTree>
    <p:extLst>
      <p:ext uri="{BB962C8B-B14F-4D97-AF65-F5344CB8AC3E}">
        <p14:creationId xmlns:p14="http://schemas.microsoft.com/office/powerpoint/2010/main" val="789361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Dates are important in two places for fiscal year end closing:</a:t>
            </a:r>
          </a:p>
          <a:p>
            <a:pPr lvl="1">
              <a:buFont typeface="Arial" panose="020B0604020202020204" pitchFamily="34" charset="0"/>
              <a:buChar char="•"/>
            </a:pPr>
            <a:r>
              <a:rPr lang="en-US" dirty="0" smtClean="0"/>
              <a:t>Voucher Date </a:t>
            </a:r>
          </a:p>
          <a:p>
            <a:pPr lvl="1">
              <a:buFont typeface="Arial" panose="020B0604020202020204" pitchFamily="34" charset="0"/>
              <a:buChar char="•"/>
            </a:pPr>
            <a:r>
              <a:rPr lang="en-US" dirty="0" smtClean="0"/>
              <a:t>Invoice Date</a:t>
            </a:r>
          </a:p>
          <a:p>
            <a:pPr lvl="0"/>
            <a:endParaRPr lang="en-US" dirty="0"/>
          </a:p>
          <a:p>
            <a:pPr lvl="0"/>
            <a:r>
              <a:rPr lang="en-US" dirty="0" smtClean="0"/>
              <a:t>Do not automatically use current date (default) as </a:t>
            </a:r>
            <a:r>
              <a:rPr lang="en-US" b="1" dirty="0" smtClean="0"/>
              <a:t>VOUCHER DATE</a:t>
            </a:r>
            <a:r>
              <a:rPr lang="en-US" dirty="0" smtClean="0"/>
              <a:t> when entering vouchers in VOUM</a:t>
            </a:r>
          </a:p>
          <a:p>
            <a:pPr marL="45720" lvl="0" indent="0">
              <a:buNone/>
            </a:pPr>
            <a:endParaRPr lang="en-US" dirty="0" smtClean="0"/>
          </a:p>
          <a:p>
            <a:pPr lvl="0"/>
            <a:r>
              <a:rPr lang="en-US" dirty="0" smtClean="0"/>
              <a:t>Invoice dates are VERY important when entering vouchers after June </a:t>
            </a:r>
            <a:r>
              <a:rPr lang="en-US" dirty="0" smtClean="0"/>
              <a:t>30.</a:t>
            </a:r>
            <a:endParaRPr lang="en-US" dirty="0"/>
          </a:p>
          <a:p>
            <a:pPr marL="0" indent="0">
              <a:buNone/>
            </a:pPr>
            <a:r>
              <a:rPr lang="en-US" dirty="0"/>
              <a:t> </a:t>
            </a:r>
          </a:p>
          <a:p>
            <a:pPr marL="45720" lvl="0" indent="0">
              <a:buNone/>
            </a:pPr>
            <a:endParaRPr lang="en-US" u="sng" dirty="0"/>
          </a:p>
          <a:p>
            <a:endParaRPr lang="en-US" dirty="0"/>
          </a:p>
        </p:txBody>
      </p:sp>
      <p:sp>
        <p:nvSpPr>
          <p:cNvPr id="2" name="Title 1"/>
          <p:cNvSpPr>
            <a:spLocks noGrp="1"/>
          </p:cNvSpPr>
          <p:nvPr>
            <p:ph type="title"/>
          </p:nvPr>
        </p:nvSpPr>
        <p:spPr/>
        <p:txBody>
          <a:bodyPr>
            <a:normAutofit fontScale="90000"/>
          </a:bodyPr>
          <a:lstStyle/>
          <a:p>
            <a:r>
              <a:rPr lang="en-US" b="1" dirty="0" smtClean="0"/>
              <a:t>Paying Invoices</a:t>
            </a:r>
            <a:r>
              <a:rPr lang="en-US" dirty="0"/>
              <a:t/>
            </a:r>
            <a:br>
              <a:rPr lang="en-US" dirty="0"/>
            </a:br>
            <a:r>
              <a:rPr lang="en-US" dirty="0" smtClean="0"/>
              <a:t>(Voucher entry)</a:t>
            </a:r>
            <a:endParaRPr lang="en-US" dirty="0"/>
          </a:p>
        </p:txBody>
      </p:sp>
    </p:spTree>
    <p:extLst>
      <p:ext uri="{BB962C8B-B14F-4D97-AF65-F5344CB8AC3E}">
        <p14:creationId xmlns:p14="http://schemas.microsoft.com/office/powerpoint/2010/main" val="2133803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smtClean="0"/>
              <a:t>For vouchers entered prior </a:t>
            </a:r>
            <a:r>
              <a:rPr lang="en-US" dirty="0"/>
              <a:t>to July 1</a:t>
            </a:r>
            <a:r>
              <a:rPr lang="en-US" baseline="30000" dirty="0"/>
              <a:t>st</a:t>
            </a:r>
            <a:r>
              <a:rPr lang="en-US" dirty="0"/>
              <a:t> - Use current date when paying for goods and services already </a:t>
            </a:r>
            <a:r>
              <a:rPr lang="en-US" dirty="0" smtClean="0"/>
              <a:t>received.</a:t>
            </a:r>
          </a:p>
          <a:p>
            <a:pPr marL="45720" lvl="0" indent="0">
              <a:buNone/>
            </a:pPr>
            <a:endParaRPr lang="en-US" dirty="0" smtClean="0"/>
          </a:p>
          <a:p>
            <a:r>
              <a:rPr lang="en-US" dirty="0"/>
              <a:t>For vouchers entered July 1</a:t>
            </a:r>
            <a:r>
              <a:rPr lang="en-US" baseline="30000" dirty="0"/>
              <a:t>st</a:t>
            </a:r>
            <a:r>
              <a:rPr lang="en-US" dirty="0"/>
              <a:t> through July 15th, use June 30</a:t>
            </a:r>
            <a:r>
              <a:rPr lang="en-US" baseline="30000" dirty="0"/>
              <a:t>th</a:t>
            </a:r>
            <a:r>
              <a:rPr lang="en-US" dirty="0"/>
              <a:t> for </a:t>
            </a:r>
            <a:r>
              <a:rPr lang="en-US" b="1" dirty="0"/>
              <a:t>VOUCHER DATE </a:t>
            </a:r>
            <a:r>
              <a:rPr lang="en-US" dirty="0"/>
              <a:t>for goods and services received in June BUT use the current date for goods and services received in </a:t>
            </a:r>
            <a:r>
              <a:rPr lang="en-US" dirty="0" smtClean="0"/>
              <a:t>July.</a:t>
            </a:r>
          </a:p>
          <a:p>
            <a:pPr marL="45720" indent="0">
              <a:buNone/>
            </a:pPr>
            <a:endParaRPr lang="en-US" dirty="0" smtClean="0"/>
          </a:p>
          <a:p>
            <a:r>
              <a:rPr lang="en-US" dirty="0" smtClean="0"/>
              <a:t>For vouchers entered after July 15</a:t>
            </a:r>
            <a:r>
              <a:rPr lang="en-US" baseline="30000" dirty="0" smtClean="0"/>
              <a:t>th</a:t>
            </a:r>
            <a:r>
              <a:rPr lang="en-US" dirty="0" smtClean="0"/>
              <a:t>, use the current date. If you receive an invoice after July 15</a:t>
            </a:r>
            <a:r>
              <a:rPr lang="en-US" baseline="30000" dirty="0" smtClean="0"/>
              <a:t>th</a:t>
            </a:r>
            <a:r>
              <a:rPr lang="en-US" dirty="0" smtClean="0"/>
              <a:t> that is for the prior year (prior to July 1</a:t>
            </a:r>
            <a:r>
              <a:rPr lang="en-US" baseline="30000" dirty="0" smtClean="0"/>
              <a:t>st</a:t>
            </a:r>
            <a:r>
              <a:rPr lang="en-US" dirty="0" smtClean="0"/>
              <a:t>), please flag that invoice or vendor payment with a post-it note or </a:t>
            </a:r>
            <a:r>
              <a:rPr lang="en-US" dirty="0" smtClean="0"/>
              <a:t>flag or contact Susan Brown.  </a:t>
            </a:r>
            <a:r>
              <a:rPr lang="en-US" dirty="0" smtClean="0"/>
              <a:t>These invoices will be charged to the year they are entered unless you contact us.</a:t>
            </a:r>
            <a:endParaRPr lang="en-US" dirty="0"/>
          </a:p>
          <a:p>
            <a:pPr lvl="0"/>
            <a:endParaRPr lang="en-US" dirty="0"/>
          </a:p>
        </p:txBody>
      </p:sp>
      <p:sp>
        <p:nvSpPr>
          <p:cNvPr id="3" name="Title 2"/>
          <p:cNvSpPr>
            <a:spLocks noGrp="1"/>
          </p:cNvSpPr>
          <p:nvPr>
            <p:ph type="title"/>
          </p:nvPr>
        </p:nvSpPr>
        <p:spPr/>
        <p:txBody>
          <a:bodyPr/>
          <a:lstStyle/>
          <a:p>
            <a:r>
              <a:rPr lang="en-US" dirty="0" smtClean="0"/>
              <a:t>VOUCHER DATE</a:t>
            </a:r>
            <a:endParaRPr lang="en-US" dirty="0"/>
          </a:p>
        </p:txBody>
      </p:sp>
    </p:spTree>
    <p:extLst>
      <p:ext uri="{BB962C8B-B14F-4D97-AF65-F5344CB8AC3E}">
        <p14:creationId xmlns:p14="http://schemas.microsoft.com/office/powerpoint/2010/main" val="23363455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787</TotalTime>
  <Words>1132</Words>
  <Application>Microsoft Office PowerPoint</Application>
  <PresentationFormat>On-screen Show (4:3)</PresentationFormat>
  <Paragraphs>93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Grid</vt:lpstr>
      <vt:lpstr>Fiscal Year-End Procedures </vt:lpstr>
      <vt:lpstr>Year end process</vt:lpstr>
      <vt:lpstr>Year End Process</vt:lpstr>
      <vt:lpstr>Year end process</vt:lpstr>
      <vt:lpstr>Payroll</vt:lpstr>
      <vt:lpstr>Payroll - continued</vt:lpstr>
      <vt:lpstr>Year End JPMC P-Card Transactions </vt:lpstr>
      <vt:lpstr>Paying Invoices (Voucher entry)</vt:lpstr>
      <vt:lpstr>VOUCHER DATE</vt:lpstr>
      <vt:lpstr>Paying Invoices (Voucher entry)</vt:lpstr>
      <vt:lpstr>INVOICE DATE</vt:lpstr>
      <vt:lpstr>Journal entries/vendor payments/tme’s</vt:lpstr>
      <vt:lpstr>Service Department Charges </vt:lpstr>
      <vt:lpstr>Petty Cash </vt:lpstr>
      <vt:lpstr>Personal Reimbursements</vt:lpstr>
      <vt:lpstr>Travel Advances </vt:lpstr>
      <vt:lpstr>New object codes</vt:lpstr>
      <vt:lpstr>New object codes Continued.</vt:lpstr>
      <vt:lpstr>The End!</vt:lpstr>
    </vt:vector>
  </TitlesOfParts>
  <Company>Whitman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Year-End Procedures</dc:title>
  <dc:creator>Kathy Yeager</dc:creator>
  <cp:lastModifiedBy>Administrator</cp:lastModifiedBy>
  <cp:revision>38</cp:revision>
  <dcterms:created xsi:type="dcterms:W3CDTF">2013-06-04T19:18:12Z</dcterms:created>
  <dcterms:modified xsi:type="dcterms:W3CDTF">2016-06-14T22:39:15Z</dcterms:modified>
</cp:coreProperties>
</file>