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68" r:id="rId4"/>
    <p:sldId id="269" r:id="rId5"/>
    <p:sldId id="262" r:id="rId6"/>
    <p:sldId id="267" r:id="rId7"/>
    <p:sldId id="263" r:id="rId8"/>
    <p:sldId id="270" r:id="rId9"/>
    <p:sldId id="257" r:id="rId10"/>
    <p:sldId id="265" r:id="rId11"/>
    <p:sldId id="264" r:id="rId12"/>
    <p:sldId id="266" r:id="rId13"/>
    <p:sldId id="258" r:id="rId14"/>
    <p:sldId id="259" r:id="rId15"/>
    <p:sldId id="261" r:id="rId16"/>
    <p:sldId id="260"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BD69159C-602C-4380-9745-08727165BF5E}" type="datetimeFigureOut">
              <a:rPr lang="en-US" smtClean="0"/>
              <a:t>6/2/2015</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1E2E651-D977-4803-BCCE-12572E4A3E5F}"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69159C-602C-4380-9745-08727165BF5E}" type="datetimeFigureOut">
              <a:rPr lang="en-US" smtClean="0"/>
              <a:t>6/2/2015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E651-D977-4803-BCCE-12572E4A3E5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69159C-602C-4380-9745-08727165BF5E}" type="datetimeFigureOut">
              <a:rPr lang="en-US" smtClean="0"/>
              <a:t>6/2/2015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1E2E651-D977-4803-BCCE-12572E4A3E5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69159C-602C-4380-9745-08727165BF5E}" type="datetimeFigureOut">
              <a:rPr lang="en-US" smtClean="0"/>
              <a:t>6/2/2015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E651-D977-4803-BCCE-12572E4A3E5F}"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BD69159C-602C-4380-9745-08727165BF5E}" type="datetimeFigureOut">
              <a:rPr lang="en-US" smtClean="0"/>
              <a:t>6/2/2015</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1E2E651-D977-4803-BCCE-12572E4A3E5F}"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69159C-602C-4380-9745-08727165BF5E}" type="datetimeFigureOut">
              <a:rPr lang="en-US" smtClean="0"/>
              <a:t>6/2/2015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E651-D977-4803-BCCE-12572E4A3E5F}"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69159C-602C-4380-9745-08727165BF5E}" type="datetimeFigureOut">
              <a:rPr lang="en-US" smtClean="0"/>
              <a:t>6/2/2015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E2E651-D977-4803-BCCE-12572E4A3E5F}"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D69159C-602C-4380-9745-08727165BF5E}" type="datetimeFigureOut">
              <a:rPr lang="en-US" smtClean="0"/>
              <a:t>6/2/2015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E2E651-D977-4803-BCCE-12572E4A3E5F}"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BD69159C-602C-4380-9745-08727165BF5E}" type="datetimeFigureOut">
              <a:rPr lang="en-US" smtClean="0"/>
              <a:t>6/2/2015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E2E651-D977-4803-BCCE-12572E4A3E5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9159C-602C-4380-9745-08727165BF5E}" type="datetimeFigureOut">
              <a:rPr lang="en-US" smtClean="0"/>
              <a:t>6/2/2015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1E2E651-D977-4803-BCCE-12572E4A3E5F}"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9159C-602C-4380-9745-08727165BF5E}" type="datetimeFigureOut">
              <a:rPr lang="en-US" smtClean="0"/>
              <a:t>6/2/2015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E651-D977-4803-BCCE-12572E4A3E5F}"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BD69159C-602C-4380-9745-08727165BF5E}" type="datetimeFigureOut">
              <a:rPr lang="en-US" smtClean="0"/>
              <a:t>6/2/2015</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1E2E651-D977-4803-BCCE-12572E4A3E5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FYE June 30, </a:t>
            </a:r>
            <a:r>
              <a:rPr lang="en-US" dirty="0" smtClean="0"/>
              <a:t>2015</a:t>
            </a:r>
            <a:endParaRPr lang="en-US" dirty="0"/>
          </a:p>
        </p:txBody>
      </p:sp>
      <p:sp>
        <p:nvSpPr>
          <p:cNvPr id="2" name="Title 1"/>
          <p:cNvSpPr>
            <a:spLocks noGrp="1"/>
          </p:cNvSpPr>
          <p:nvPr>
            <p:ph type="title"/>
          </p:nvPr>
        </p:nvSpPr>
        <p:spPr/>
        <p:txBody>
          <a:bodyPr/>
          <a:lstStyle/>
          <a:p>
            <a:r>
              <a:rPr lang="en-US" b="1" dirty="0"/>
              <a:t>Fiscal Year-End Procedures</a:t>
            </a:r>
            <a:r>
              <a:rPr lang="en-US" dirty="0"/>
              <a:t/>
            </a:r>
            <a:br>
              <a:rPr lang="en-US" dirty="0"/>
            </a:br>
            <a:endParaRPr lang="en-US" dirty="0"/>
          </a:p>
        </p:txBody>
      </p:sp>
    </p:spTree>
    <p:extLst>
      <p:ext uri="{BB962C8B-B14F-4D97-AF65-F5344CB8AC3E}">
        <p14:creationId xmlns:p14="http://schemas.microsoft.com/office/powerpoint/2010/main" val="707547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smtClean="0"/>
              <a:t>For vouchers entered prior </a:t>
            </a:r>
            <a:r>
              <a:rPr lang="en-US" dirty="0"/>
              <a:t>to July 1</a:t>
            </a:r>
            <a:r>
              <a:rPr lang="en-US" baseline="30000" dirty="0"/>
              <a:t>st</a:t>
            </a:r>
            <a:r>
              <a:rPr lang="en-US" dirty="0"/>
              <a:t> - Use current date when paying for goods and services already </a:t>
            </a:r>
            <a:r>
              <a:rPr lang="en-US" dirty="0" smtClean="0"/>
              <a:t>received.</a:t>
            </a:r>
          </a:p>
          <a:p>
            <a:pPr marL="45720" lvl="0" indent="0">
              <a:buNone/>
            </a:pPr>
            <a:endParaRPr lang="en-US" dirty="0" smtClean="0"/>
          </a:p>
          <a:p>
            <a:r>
              <a:rPr lang="en-US" dirty="0"/>
              <a:t>For vouchers entered July 1</a:t>
            </a:r>
            <a:r>
              <a:rPr lang="en-US" baseline="30000" dirty="0"/>
              <a:t>st</a:t>
            </a:r>
            <a:r>
              <a:rPr lang="en-US" dirty="0"/>
              <a:t> through July 15th, use June 30</a:t>
            </a:r>
            <a:r>
              <a:rPr lang="en-US" baseline="30000" dirty="0"/>
              <a:t>th</a:t>
            </a:r>
            <a:r>
              <a:rPr lang="en-US" dirty="0"/>
              <a:t> for </a:t>
            </a:r>
            <a:r>
              <a:rPr lang="en-US" b="1" dirty="0"/>
              <a:t>VOUCHER DATE </a:t>
            </a:r>
            <a:r>
              <a:rPr lang="en-US" dirty="0"/>
              <a:t>for goods and services received in June BUT use the current date for goods and services received in </a:t>
            </a:r>
            <a:r>
              <a:rPr lang="en-US" dirty="0" smtClean="0"/>
              <a:t>July.</a:t>
            </a:r>
          </a:p>
          <a:p>
            <a:pPr marL="45720" indent="0">
              <a:buNone/>
            </a:pPr>
            <a:endParaRPr lang="en-US" dirty="0" smtClean="0"/>
          </a:p>
          <a:p>
            <a:r>
              <a:rPr lang="en-US" dirty="0" smtClean="0"/>
              <a:t>For vouchers entered after July 15</a:t>
            </a:r>
            <a:r>
              <a:rPr lang="en-US" baseline="30000" dirty="0" smtClean="0"/>
              <a:t>th</a:t>
            </a:r>
            <a:r>
              <a:rPr lang="en-US" dirty="0" smtClean="0"/>
              <a:t>, use the current date. If you receive an invoice after July 15</a:t>
            </a:r>
            <a:r>
              <a:rPr lang="en-US" baseline="30000" dirty="0" smtClean="0"/>
              <a:t>th</a:t>
            </a:r>
            <a:r>
              <a:rPr lang="en-US" dirty="0" smtClean="0"/>
              <a:t> that is for the prior year (prior to July 1</a:t>
            </a:r>
            <a:r>
              <a:rPr lang="en-US" baseline="30000" dirty="0" smtClean="0"/>
              <a:t>st</a:t>
            </a:r>
            <a:r>
              <a:rPr lang="en-US" dirty="0" smtClean="0"/>
              <a:t>), please flag that invoice or vendor payment with a post-it note or flag.  These invoices will be charged to the year they are entered unless you contact us.</a:t>
            </a:r>
            <a:endParaRPr lang="en-US" dirty="0"/>
          </a:p>
          <a:p>
            <a:pPr lvl="0"/>
            <a:endParaRPr lang="en-US" dirty="0"/>
          </a:p>
        </p:txBody>
      </p:sp>
      <p:sp>
        <p:nvSpPr>
          <p:cNvPr id="3" name="Title 2"/>
          <p:cNvSpPr>
            <a:spLocks noGrp="1"/>
          </p:cNvSpPr>
          <p:nvPr>
            <p:ph type="title"/>
          </p:nvPr>
        </p:nvSpPr>
        <p:spPr/>
        <p:txBody>
          <a:bodyPr/>
          <a:lstStyle/>
          <a:p>
            <a:r>
              <a:rPr lang="en-US" dirty="0" smtClean="0"/>
              <a:t>VOUCHER DATE</a:t>
            </a:r>
            <a:endParaRPr lang="en-US" dirty="0"/>
          </a:p>
        </p:txBody>
      </p:sp>
    </p:spTree>
    <p:extLst>
      <p:ext uri="{BB962C8B-B14F-4D97-AF65-F5344CB8AC3E}">
        <p14:creationId xmlns:p14="http://schemas.microsoft.com/office/powerpoint/2010/main" val="2336345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b="1" dirty="0"/>
              <a:t>Paying Invoices</a:t>
            </a:r>
            <a:r>
              <a:rPr lang="en-US" dirty="0"/>
              <a:t/>
            </a:r>
            <a:br>
              <a:rPr lang="en-US" dirty="0"/>
            </a:br>
            <a:r>
              <a:rPr lang="en-US" dirty="0"/>
              <a:t>(Voucher entry)</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2022" b="33719"/>
          <a:stretch/>
        </p:blipFill>
        <p:spPr bwMode="auto">
          <a:xfrm>
            <a:off x="228600" y="1578482"/>
            <a:ext cx="8686800" cy="5050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2850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Enter the invoice date as the date the goods and services were provided.  This is especially important after June 30</a:t>
            </a:r>
            <a:r>
              <a:rPr lang="en-US" baseline="30000" dirty="0" smtClean="0"/>
              <a:t>th</a:t>
            </a:r>
            <a:r>
              <a:rPr lang="en-US" dirty="0" smtClean="0"/>
              <a:t>.  </a:t>
            </a:r>
          </a:p>
          <a:p>
            <a:pPr marL="45720" indent="0">
              <a:buNone/>
            </a:pPr>
            <a:endParaRPr lang="en-US" dirty="0" smtClean="0"/>
          </a:p>
          <a:p>
            <a:r>
              <a:rPr lang="en-US" dirty="0" smtClean="0"/>
              <a:t>The invoice date is used to search for goods and services that were received in the prior fiscal year but paid for after the end of the year (unrecorded liabilities).</a:t>
            </a:r>
          </a:p>
          <a:p>
            <a:endParaRPr lang="en-US" dirty="0"/>
          </a:p>
          <a:p>
            <a:r>
              <a:rPr lang="en-US" dirty="0" smtClean="0"/>
              <a:t>Beginning now, please list the date received on invoices for supplies.  You can also include packing slips with the invoices.  Again, please note on the packing slip the actual date of receipt.</a:t>
            </a:r>
            <a:endParaRPr lang="en-US" dirty="0"/>
          </a:p>
        </p:txBody>
      </p:sp>
      <p:sp>
        <p:nvSpPr>
          <p:cNvPr id="3" name="Title 2"/>
          <p:cNvSpPr>
            <a:spLocks noGrp="1"/>
          </p:cNvSpPr>
          <p:nvPr>
            <p:ph type="title"/>
          </p:nvPr>
        </p:nvSpPr>
        <p:spPr/>
        <p:txBody>
          <a:bodyPr/>
          <a:lstStyle/>
          <a:p>
            <a:r>
              <a:rPr lang="en-US" dirty="0" smtClean="0"/>
              <a:t>INVOICE DATE</a:t>
            </a:r>
            <a:endParaRPr lang="en-US" dirty="0"/>
          </a:p>
        </p:txBody>
      </p:sp>
    </p:spTree>
    <p:extLst>
      <p:ext uri="{BB962C8B-B14F-4D97-AF65-F5344CB8AC3E}">
        <p14:creationId xmlns:p14="http://schemas.microsoft.com/office/powerpoint/2010/main" val="13039907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interdepartmental charges </a:t>
            </a:r>
            <a:r>
              <a:rPr lang="en-US" dirty="0" smtClean="0"/>
              <a:t>for the current fiscal year (through June 30</a:t>
            </a:r>
            <a:r>
              <a:rPr lang="en-US" baseline="30000" dirty="0" smtClean="0"/>
              <a:t>th</a:t>
            </a:r>
            <a:r>
              <a:rPr lang="en-US" dirty="0" smtClean="0"/>
              <a:t>) need </a:t>
            </a:r>
            <a:r>
              <a:rPr lang="en-US" dirty="0"/>
              <a:t>to be submitted to </a:t>
            </a:r>
            <a:r>
              <a:rPr lang="en-US" dirty="0" smtClean="0"/>
              <a:t>payables@whitman.edu</a:t>
            </a:r>
            <a:r>
              <a:rPr lang="en-US" dirty="0" smtClean="0"/>
              <a:t> </a:t>
            </a:r>
            <a:r>
              <a:rPr lang="en-US" dirty="0"/>
              <a:t>no later than the </a:t>
            </a:r>
            <a:r>
              <a:rPr lang="en-US" dirty="0" smtClean="0"/>
              <a:t>10</a:t>
            </a:r>
            <a:r>
              <a:rPr lang="en-US" baseline="30000" dirty="0" smtClean="0"/>
              <a:t>th</a:t>
            </a:r>
            <a:r>
              <a:rPr lang="en-US" dirty="0" smtClean="0"/>
              <a:t> of July.</a:t>
            </a:r>
          </a:p>
          <a:p>
            <a:pPr marL="45720" lvl="0" indent="0">
              <a:buNone/>
            </a:pPr>
            <a:endParaRPr lang="en-US" dirty="0" smtClean="0"/>
          </a:p>
          <a:p>
            <a:pPr lvl="0"/>
            <a:r>
              <a:rPr lang="en-US" dirty="0" smtClean="0"/>
              <a:t>If you can’t meet this deadline, contact us.</a:t>
            </a:r>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Service Department </a:t>
            </a:r>
            <a:r>
              <a:rPr lang="en-US" b="1" dirty="0" smtClean="0"/>
              <a:t>Charges</a:t>
            </a:r>
            <a:r>
              <a:rPr lang="en-US" dirty="0"/>
              <a:t/>
            </a:r>
            <a:br>
              <a:rPr lang="en-US" dirty="0"/>
            </a:br>
            <a:endParaRPr lang="en-US" dirty="0"/>
          </a:p>
        </p:txBody>
      </p:sp>
    </p:spTree>
    <p:extLst>
      <p:ext uri="{BB962C8B-B14F-4D97-AF65-F5344CB8AC3E}">
        <p14:creationId xmlns:p14="http://schemas.microsoft.com/office/powerpoint/2010/main" val="3252657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a:t>
            </a:r>
            <a:r>
              <a:rPr lang="en-US" dirty="0" smtClean="0"/>
              <a:t>remaining petty </a:t>
            </a:r>
            <a:r>
              <a:rPr lang="en-US" dirty="0"/>
              <a:t>cash funds (object code 6299) need to be </a:t>
            </a:r>
            <a:r>
              <a:rPr lang="en-US" dirty="0" smtClean="0"/>
              <a:t>submitted to the Student Accounts Business Office (Memorial Room 233)</a:t>
            </a:r>
            <a:r>
              <a:rPr lang="en-US" dirty="0" smtClean="0"/>
              <a:t>. </a:t>
            </a:r>
          </a:p>
          <a:p>
            <a:pPr lvl="0"/>
            <a:endParaRPr lang="en-US" dirty="0"/>
          </a:p>
          <a:p>
            <a:pPr lvl="0"/>
            <a:r>
              <a:rPr lang="en-US" dirty="0" smtClean="0"/>
              <a:t>A journal entry recording the receipts with the credit to object code 6299 must be submitted through the standard journal entry process.  </a:t>
            </a:r>
            <a:endParaRPr lang="en-US" dirty="0"/>
          </a:p>
          <a:p>
            <a:pPr marL="0" indent="0">
              <a:buNone/>
            </a:pPr>
            <a:r>
              <a:rPr lang="en-US" dirty="0"/>
              <a:t> </a:t>
            </a:r>
          </a:p>
          <a:p>
            <a:pPr lvl="0"/>
            <a:r>
              <a:rPr lang="en-US" dirty="0" smtClean="0"/>
              <a:t>A vendor payment for petty </a:t>
            </a:r>
            <a:r>
              <a:rPr lang="en-US" dirty="0"/>
              <a:t>cash for the next fiscal year needs to </a:t>
            </a:r>
            <a:r>
              <a:rPr lang="en-US" dirty="0" smtClean="0"/>
              <a:t>be completed</a:t>
            </a:r>
            <a:r>
              <a:rPr lang="en-US" dirty="0" smtClean="0"/>
              <a:t> </a:t>
            </a:r>
            <a:r>
              <a:rPr lang="en-US" dirty="0"/>
              <a:t>in </a:t>
            </a:r>
            <a:r>
              <a:rPr lang="en-US" dirty="0" smtClean="0"/>
              <a:t>July.</a:t>
            </a:r>
            <a:endParaRPr lang="en-US" dirty="0"/>
          </a:p>
          <a:p>
            <a:endParaRPr lang="en-US" dirty="0"/>
          </a:p>
        </p:txBody>
      </p:sp>
      <p:sp>
        <p:nvSpPr>
          <p:cNvPr id="2" name="Title 1"/>
          <p:cNvSpPr>
            <a:spLocks noGrp="1"/>
          </p:cNvSpPr>
          <p:nvPr>
            <p:ph type="title"/>
          </p:nvPr>
        </p:nvSpPr>
        <p:spPr/>
        <p:txBody>
          <a:bodyPr>
            <a:normAutofit fontScale="90000"/>
          </a:bodyPr>
          <a:lstStyle/>
          <a:p>
            <a:r>
              <a:rPr lang="en-US" b="1" dirty="0"/>
              <a:t>Petty </a:t>
            </a:r>
            <a:r>
              <a:rPr lang="en-US" b="1" dirty="0" smtClean="0"/>
              <a:t>Cash</a:t>
            </a:r>
            <a:r>
              <a:rPr lang="en-US" dirty="0"/>
              <a:t/>
            </a:r>
            <a:br>
              <a:rPr lang="en-US" dirty="0"/>
            </a:br>
            <a:endParaRPr lang="en-US" dirty="0"/>
          </a:p>
        </p:txBody>
      </p:sp>
    </p:spTree>
    <p:extLst>
      <p:ext uri="{BB962C8B-B14F-4D97-AF65-F5344CB8AC3E}">
        <p14:creationId xmlns:p14="http://schemas.microsoft.com/office/powerpoint/2010/main" val="2783831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For </a:t>
            </a:r>
            <a:r>
              <a:rPr lang="en-US" dirty="0" smtClean="0"/>
              <a:t>current year </a:t>
            </a:r>
            <a:r>
              <a:rPr lang="en-US" dirty="0"/>
              <a:t>expenses prior to June </a:t>
            </a:r>
            <a:r>
              <a:rPr lang="en-US" dirty="0" smtClean="0"/>
              <a:t>30th, </a:t>
            </a:r>
            <a:r>
              <a:rPr lang="en-US" dirty="0"/>
              <a:t>cash requests can be taken to the Student Accounts Business Office </a:t>
            </a:r>
            <a:r>
              <a:rPr lang="en-US" dirty="0" smtClean="0"/>
              <a:t>(Olin Room 342) </a:t>
            </a:r>
            <a:r>
              <a:rPr lang="en-US" dirty="0"/>
              <a:t>for </a:t>
            </a:r>
            <a:r>
              <a:rPr lang="en-US" dirty="0" smtClean="0"/>
              <a:t>cash. </a:t>
            </a:r>
          </a:p>
          <a:p>
            <a:pPr lvl="0"/>
            <a:endParaRPr lang="en-US" dirty="0"/>
          </a:p>
          <a:p>
            <a:pPr lvl="0"/>
            <a:r>
              <a:rPr lang="en-US" dirty="0" smtClean="0"/>
              <a:t>After </a:t>
            </a:r>
            <a:r>
              <a:rPr lang="en-US" dirty="0"/>
              <a:t>June </a:t>
            </a:r>
            <a:r>
              <a:rPr lang="en-US" dirty="0" smtClean="0"/>
              <a:t>30th, </a:t>
            </a:r>
            <a:r>
              <a:rPr lang="en-US" dirty="0"/>
              <a:t>submit these requests to Accounts Payable for a </a:t>
            </a:r>
            <a:r>
              <a:rPr lang="en-US" dirty="0" smtClean="0"/>
              <a:t>check.</a:t>
            </a:r>
          </a:p>
          <a:p>
            <a:pPr lvl="0"/>
            <a:endParaRPr lang="en-US" dirty="0"/>
          </a:p>
          <a:p>
            <a:pPr lvl="0"/>
            <a:r>
              <a:rPr lang="en-US" dirty="0" smtClean="0"/>
              <a:t>PLEASE try to have all personal reimbursements </a:t>
            </a:r>
            <a:r>
              <a:rPr lang="en-US" dirty="0" smtClean="0"/>
              <a:t>entered </a:t>
            </a:r>
            <a:r>
              <a:rPr lang="en-US" dirty="0" smtClean="0"/>
              <a:t>prior to July 15</a:t>
            </a:r>
            <a:r>
              <a:rPr lang="en-US" baseline="30000" dirty="0" smtClean="0"/>
              <a:t>th</a:t>
            </a:r>
            <a:r>
              <a:rPr lang="en-US" dirty="0" smtClean="0"/>
              <a:t>.  </a:t>
            </a:r>
            <a:endParaRPr lang="en-US" dirty="0"/>
          </a:p>
          <a:p>
            <a:endParaRPr lang="en-US" dirty="0"/>
          </a:p>
        </p:txBody>
      </p:sp>
      <p:sp>
        <p:nvSpPr>
          <p:cNvPr id="2" name="Title 1"/>
          <p:cNvSpPr>
            <a:spLocks noGrp="1"/>
          </p:cNvSpPr>
          <p:nvPr>
            <p:ph type="title"/>
          </p:nvPr>
        </p:nvSpPr>
        <p:spPr/>
        <p:txBody>
          <a:bodyPr>
            <a:normAutofit/>
          </a:bodyPr>
          <a:lstStyle/>
          <a:p>
            <a:r>
              <a:rPr lang="en-US" b="1" dirty="0"/>
              <a:t>Personal </a:t>
            </a:r>
            <a:r>
              <a:rPr lang="en-US" b="1" dirty="0" smtClean="0"/>
              <a:t>Reimbursements</a:t>
            </a:r>
            <a:endParaRPr lang="en-US" dirty="0"/>
          </a:p>
        </p:txBody>
      </p:sp>
    </p:spTree>
    <p:extLst>
      <p:ext uri="{BB962C8B-B14F-4D97-AF65-F5344CB8AC3E}">
        <p14:creationId xmlns:p14="http://schemas.microsoft.com/office/powerpoint/2010/main" val="886912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a:t>
            </a:r>
            <a:r>
              <a:rPr lang="en-US" dirty="0" smtClean="0"/>
              <a:t>outstanding travel advances </a:t>
            </a:r>
            <a:r>
              <a:rPr lang="en-US" dirty="0"/>
              <a:t>given for travel in the </a:t>
            </a:r>
            <a:r>
              <a:rPr lang="en-US" dirty="0" smtClean="0"/>
              <a:t>current fiscal </a:t>
            </a:r>
            <a:r>
              <a:rPr lang="en-US" dirty="0"/>
              <a:t>year </a:t>
            </a:r>
            <a:r>
              <a:rPr lang="en-US" dirty="0" smtClean="0"/>
              <a:t>(ending June 30</a:t>
            </a:r>
            <a:r>
              <a:rPr lang="en-US" baseline="30000" dirty="0" smtClean="0"/>
              <a:t>th</a:t>
            </a:r>
            <a:r>
              <a:rPr lang="en-US" dirty="0" smtClean="0"/>
              <a:t>, </a:t>
            </a:r>
            <a:r>
              <a:rPr lang="en-US" dirty="0" smtClean="0"/>
              <a:t>2015) </a:t>
            </a:r>
            <a:r>
              <a:rPr lang="en-US" dirty="0"/>
              <a:t>need to be reconciled and </a:t>
            </a:r>
            <a:r>
              <a:rPr lang="en-US" dirty="0" smtClean="0"/>
              <a:t>submitted to Abby </a:t>
            </a:r>
            <a:r>
              <a:rPr lang="en-US" dirty="0" smtClean="0"/>
              <a:t>Biddiscombe</a:t>
            </a:r>
            <a:r>
              <a:rPr lang="en-US" dirty="0" smtClean="0"/>
              <a:t> </a:t>
            </a:r>
            <a:r>
              <a:rPr lang="en-US" dirty="0"/>
              <a:t>no later </a:t>
            </a:r>
            <a:r>
              <a:rPr lang="en-US" dirty="0" smtClean="0"/>
              <a:t>than July 15</a:t>
            </a:r>
            <a:r>
              <a:rPr lang="en-US" baseline="30000" dirty="0" smtClean="0"/>
              <a:t>th</a:t>
            </a:r>
            <a:r>
              <a:rPr lang="en-US" dirty="0" smtClean="0"/>
              <a:t>, </a:t>
            </a:r>
            <a:r>
              <a:rPr lang="en-US" dirty="0" smtClean="0"/>
              <a:t>2015</a:t>
            </a:r>
            <a:endParaRPr lang="en-US" dirty="0" smtClean="0"/>
          </a:p>
          <a:p>
            <a:pPr marL="45720" lvl="0" indent="0">
              <a:buNone/>
            </a:pPr>
            <a:endParaRPr lang="en-US" dirty="0" smtClean="0"/>
          </a:p>
          <a:p>
            <a:pPr lvl="0"/>
            <a:r>
              <a:rPr lang="en-US" dirty="0" smtClean="0"/>
              <a:t>If a travel advance is needed for travel occurring after June 30</a:t>
            </a:r>
            <a:r>
              <a:rPr lang="en-US" baseline="30000" dirty="0" smtClean="0"/>
              <a:t>th</a:t>
            </a:r>
            <a:r>
              <a:rPr lang="en-US" dirty="0" smtClean="0"/>
              <a:t>, contact us for the correct General Ledger account number to use (If needed prior to July 1</a:t>
            </a:r>
            <a:r>
              <a:rPr lang="en-US" baseline="30000" dirty="0" smtClean="0"/>
              <a:t>st</a:t>
            </a:r>
            <a:r>
              <a:rPr lang="en-US" dirty="0" smtClean="0"/>
              <a:t>) </a:t>
            </a:r>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Travel </a:t>
            </a:r>
            <a:r>
              <a:rPr lang="en-US" b="1" dirty="0" smtClean="0"/>
              <a:t>Advances</a:t>
            </a:r>
            <a:r>
              <a:rPr lang="en-US" dirty="0"/>
              <a:t/>
            </a:r>
            <a:br>
              <a:rPr lang="en-US" dirty="0"/>
            </a:br>
            <a:endParaRPr lang="en-US" dirty="0"/>
          </a:p>
        </p:txBody>
      </p:sp>
    </p:spTree>
    <p:extLst>
      <p:ext uri="{BB962C8B-B14F-4D97-AF65-F5344CB8AC3E}">
        <p14:creationId xmlns:p14="http://schemas.microsoft.com/office/powerpoint/2010/main" val="792881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Communication is the most important element to ensure year-end reporting is correct.  Please ask questions if you are not sure.</a:t>
            </a:r>
          </a:p>
          <a:p>
            <a:endParaRPr lang="en-US" dirty="0"/>
          </a:p>
          <a:p>
            <a:r>
              <a:rPr lang="en-US" dirty="0" smtClean="0"/>
              <a:t>All feedback and suggestions are welcome – we need your input to continue to improve </a:t>
            </a:r>
            <a:r>
              <a:rPr lang="en-US" smtClean="0"/>
              <a:t>this process.  </a:t>
            </a:r>
            <a:endParaRPr lang="en-US" dirty="0"/>
          </a:p>
        </p:txBody>
      </p:sp>
      <p:sp>
        <p:nvSpPr>
          <p:cNvPr id="3" name="Title 2"/>
          <p:cNvSpPr>
            <a:spLocks noGrp="1"/>
          </p:cNvSpPr>
          <p:nvPr>
            <p:ph type="title"/>
          </p:nvPr>
        </p:nvSpPr>
        <p:spPr/>
        <p:txBody>
          <a:bodyPr/>
          <a:lstStyle/>
          <a:p>
            <a:r>
              <a:rPr lang="en-US" dirty="0" smtClean="0"/>
              <a:t>The End!</a:t>
            </a:r>
            <a:endParaRPr lang="en-US" dirty="0"/>
          </a:p>
        </p:txBody>
      </p:sp>
    </p:spTree>
    <p:extLst>
      <p:ext uri="{BB962C8B-B14F-4D97-AF65-F5344CB8AC3E}">
        <p14:creationId xmlns:p14="http://schemas.microsoft.com/office/powerpoint/2010/main" val="3329930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pPr marL="365760" lvl="1" indent="0">
              <a:buNone/>
            </a:pPr>
            <a:r>
              <a:rPr lang="en-US" sz="4000" dirty="0" smtClean="0"/>
              <a:t>BUDGET      VS.</a:t>
            </a:r>
            <a:endParaRPr lang="en-US" sz="4000" dirty="0"/>
          </a:p>
        </p:txBody>
      </p:sp>
      <p:sp>
        <p:nvSpPr>
          <p:cNvPr id="3" name="Content Placeholder 2"/>
          <p:cNvSpPr>
            <a:spLocks noGrp="1"/>
          </p:cNvSpPr>
          <p:nvPr>
            <p:ph sz="half" idx="2"/>
          </p:nvPr>
        </p:nvSpPr>
        <p:spPr/>
        <p:txBody>
          <a:bodyPr>
            <a:normAutofit/>
          </a:bodyPr>
          <a:lstStyle/>
          <a:p>
            <a:pPr marL="45720" indent="0">
              <a:buNone/>
            </a:pPr>
            <a:r>
              <a:rPr lang="en-US" sz="4000" dirty="0" smtClean="0"/>
              <a:t>FINANCIAL</a:t>
            </a:r>
          </a:p>
          <a:p>
            <a:pPr marL="45720" indent="0">
              <a:buNone/>
            </a:pPr>
            <a:r>
              <a:rPr lang="en-US" sz="4000" dirty="0" smtClean="0"/>
              <a:t>STATEMENTS</a:t>
            </a:r>
            <a:endParaRPr lang="en-US" sz="4000" dirty="0"/>
          </a:p>
        </p:txBody>
      </p:sp>
      <p:sp>
        <p:nvSpPr>
          <p:cNvPr id="4" name="Title 3"/>
          <p:cNvSpPr>
            <a:spLocks noGrp="1"/>
          </p:cNvSpPr>
          <p:nvPr>
            <p:ph type="title"/>
          </p:nvPr>
        </p:nvSpPr>
        <p:spPr/>
        <p:txBody>
          <a:bodyPr/>
          <a:lstStyle/>
          <a:p>
            <a:r>
              <a:rPr lang="en-US" dirty="0" smtClean="0"/>
              <a:t>Year end process</a:t>
            </a:r>
            <a:endParaRPr lang="en-US" dirty="0"/>
          </a:p>
        </p:txBody>
      </p:sp>
    </p:spTree>
    <p:extLst>
      <p:ext uri="{BB962C8B-B14F-4D97-AF65-F5344CB8AC3E}">
        <p14:creationId xmlns:p14="http://schemas.microsoft.com/office/powerpoint/2010/main" val="2249196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smtClean="0"/>
              <a:t>Cash Method of Accounting:</a:t>
            </a:r>
          </a:p>
          <a:p>
            <a:pPr marL="45720" indent="0">
              <a:buNone/>
            </a:pPr>
            <a:r>
              <a:rPr lang="en-US" dirty="0" smtClean="0"/>
              <a:t>All costs (services and supplies) are recorded when the voucher is entered into Colleague</a:t>
            </a:r>
          </a:p>
          <a:p>
            <a:pPr marL="45720" indent="0">
              <a:buNone/>
            </a:pPr>
            <a:r>
              <a:rPr lang="en-US" dirty="0" smtClean="0"/>
              <a:t>Can be used for budget purposes</a:t>
            </a:r>
            <a:endParaRPr lang="en-US" dirty="0"/>
          </a:p>
        </p:txBody>
      </p:sp>
      <p:sp>
        <p:nvSpPr>
          <p:cNvPr id="3" name="Content Placeholder 2"/>
          <p:cNvSpPr>
            <a:spLocks noGrp="1"/>
          </p:cNvSpPr>
          <p:nvPr>
            <p:ph sz="half" idx="2"/>
          </p:nvPr>
        </p:nvSpPr>
        <p:spPr/>
        <p:txBody>
          <a:bodyPr/>
          <a:lstStyle/>
          <a:p>
            <a:r>
              <a:rPr lang="en-US" dirty="0" smtClean="0"/>
              <a:t>Accrual Method of Accounting:</a:t>
            </a:r>
          </a:p>
          <a:p>
            <a:pPr marL="45720" indent="0">
              <a:buNone/>
            </a:pPr>
            <a:r>
              <a:rPr lang="en-US" dirty="0" smtClean="0"/>
              <a:t>All costs (services and supplies) are recorded when received or “placed into service”</a:t>
            </a:r>
          </a:p>
          <a:p>
            <a:pPr marL="45720" indent="0">
              <a:buNone/>
            </a:pPr>
            <a:endParaRPr lang="en-US" dirty="0" smtClean="0"/>
          </a:p>
          <a:p>
            <a:pPr marL="45720" indent="0">
              <a:buNone/>
            </a:pPr>
            <a:r>
              <a:rPr lang="en-US" dirty="0" smtClean="0"/>
              <a:t>Required for financial statements</a:t>
            </a:r>
            <a:endParaRPr lang="en-US" dirty="0"/>
          </a:p>
        </p:txBody>
      </p:sp>
      <p:sp>
        <p:nvSpPr>
          <p:cNvPr id="4" name="Title 3"/>
          <p:cNvSpPr>
            <a:spLocks noGrp="1"/>
          </p:cNvSpPr>
          <p:nvPr>
            <p:ph type="title"/>
          </p:nvPr>
        </p:nvSpPr>
        <p:spPr/>
        <p:txBody>
          <a:bodyPr/>
          <a:lstStyle/>
          <a:p>
            <a:r>
              <a:rPr lang="en-US" dirty="0" smtClean="0"/>
              <a:t>Year End Process</a:t>
            </a:r>
            <a:endParaRPr lang="en-US" dirty="0"/>
          </a:p>
        </p:txBody>
      </p:sp>
    </p:spTree>
    <p:extLst>
      <p:ext uri="{BB962C8B-B14F-4D97-AF65-F5344CB8AC3E}">
        <p14:creationId xmlns:p14="http://schemas.microsoft.com/office/powerpoint/2010/main" val="12657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407893" cy="4407408"/>
          </a:xfrm>
        </p:spPr>
        <p:txBody>
          <a:bodyPr/>
          <a:lstStyle/>
          <a:p>
            <a:r>
              <a:rPr lang="en-US" dirty="0" smtClean="0"/>
              <a:t>The most important point to remember is all expenses should be recorded in the year they were received.  (Accrual method)</a:t>
            </a:r>
          </a:p>
          <a:p>
            <a:pPr marL="45720" indent="0">
              <a:buNone/>
            </a:pPr>
            <a:r>
              <a:rPr lang="en-US" dirty="0"/>
              <a:t>	</a:t>
            </a:r>
            <a:r>
              <a:rPr lang="en-US" dirty="0" smtClean="0"/>
              <a:t>-For example, supplies ordered in June but received in July should be recorded in the next fiscal year.</a:t>
            </a:r>
          </a:p>
          <a:p>
            <a:pPr marL="45720" indent="0">
              <a:buNone/>
            </a:pPr>
            <a:endParaRPr lang="en-US" dirty="0" smtClean="0"/>
          </a:p>
          <a:p>
            <a:r>
              <a:rPr lang="en-US" dirty="0" smtClean="0"/>
              <a:t>Expenses occurring close to year end can be posted differently  if necessary for budget purposes. (Cash basis method) </a:t>
            </a:r>
          </a:p>
          <a:p>
            <a:pPr marL="45720" indent="0">
              <a:buNone/>
            </a:pPr>
            <a:r>
              <a:rPr lang="en-US" dirty="0"/>
              <a:t>	</a:t>
            </a:r>
            <a:r>
              <a:rPr lang="en-US" dirty="0" smtClean="0"/>
              <a:t>-For example, expenses that were delayed for some reason and received in July but the current year budget needs to be charged.</a:t>
            </a:r>
            <a:endParaRPr lang="en-US" dirty="0"/>
          </a:p>
        </p:txBody>
      </p:sp>
      <p:sp>
        <p:nvSpPr>
          <p:cNvPr id="3" name="Title 2"/>
          <p:cNvSpPr>
            <a:spLocks noGrp="1"/>
          </p:cNvSpPr>
          <p:nvPr>
            <p:ph type="title"/>
          </p:nvPr>
        </p:nvSpPr>
        <p:spPr/>
        <p:txBody>
          <a:bodyPr/>
          <a:lstStyle/>
          <a:p>
            <a:r>
              <a:rPr lang="en-US" dirty="0" smtClean="0"/>
              <a:t>Year end process</a:t>
            </a:r>
            <a:endParaRPr lang="en-US" dirty="0"/>
          </a:p>
        </p:txBody>
      </p:sp>
    </p:spTree>
    <p:extLst>
      <p:ext uri="{BB962C8B-B14F-4D97-AF65-F5344CB8AC3E}">
        <p14:creationId xmlns:p14="http://schemas.microsoft.com/office/powerpoint/2010/main" val="204971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407893" cy="4407408"/>
          </a:xfrm>
        </p:spPr>
        <p:txBody>
          <a:bodyPr>
            <a:normAutofit/>
          </a:bodyPr>
          <a:lstStyle/>
          <a:p>
            <a:pPr lvl="0"/>
            <a:r>
              <a:rPr lang="en-US" dirty="0"/>
              <a:t>Hourly </a:t>
            </a:r>
            <a:r>
              <a:rPr lang="en-US" dirty="0" smtClean="0"/>
              <a:t>Staff:  Project hours for each employee for June 21-June 30.  </a:t>
            </a:r>
          </a:p>
          <a:p>
            <a:pPr lvl="0"/>
            <a:r>
              <a:rPr lang="en-US" dirty="0" smtClean="0"/>
              <a:t>Student Employees: Project hours for each student for June </a:t>
            </a:r>
            <a:r>
              <a:rPr lang="en-US" dirty="0"/>
              <a:t>9-June </a:t>
            </a:r>
            <a:r>
              <a:rPr lang="en-US" dirty="0" smtClean="0"/>
              <a:t>30. </a:t>
            </a:r>
          </a:p>
          <a:p>
            <a:r>
              <a:rPr lang="en-US" dirty="0" smtClean="0"/>
              <a:t>Use the Excel sheets sent to you with the Year-End memo, as they self total</a:t>
            </a:r>
            <a:r>
              <a:rPr lang="en-US" dirty="0"/>
              <a:t>. </a:t>
            </a:r>
          </a:p>
          <a:p>
            <a:r>
              <a:rPr lang="en-US" dirty="0" smtClean="0"/>
              <a:t>If </a:t>
            </a:r>
            <a:r>
              <a:rPr lang="en-US" dirty="0"/>
              <a:t>overtime hours are expected, please note the number of hours in the overtime section of the form</a:t>
            </a:r>
            <a:r>
              <a:rPr lang="en-US" dirty="0" smtClean="0"/>
              <a:t>.</a:t>
            </a:r>
            <a:endParaRPr lang="en-US" dirty="0"/>
          </a:p>
          <a:p>
            <a:pPr lvl="0"/>
            <a:r>
              <a:rPr lang="en-US" dirty="0" smtClean="0"/>
              <a:t>Do not forget to put the GL account at the top of the form</a:t>
            </a:r>
            <a:r>
              <a:rPr lang="en-US" dirty="0" smtClean="0"/>
              <a:t>.</a:t>
            </a:r>
            <a:endParaRPr lang="en-US" dirty="0"/>
          </a:p>
          <a:p>
            <a:pPr lvl="0"/>
            <a:r>
              <a:rPr lang="en-US" dirty="0" smtClean="0"/>
              <a:t>Forms are due to Kellie Emigh by July 15</a:t>
            </a:r>
            <a:r>
              <a:rPr lang="en-US" baseline="30000" dirty="0" smtClean="0"/>
              <a:t>th</a:t>
            </a:r>
            <a:r>
              <a:rPr lang="en-US" dirty="0" smtClean="0"/>
              <a:t>.</a:t>
            </a:r>
            <a:endParaRPr lang="en-US" dirty="0"/>
          </a:p>
          <a:p>
            <a:endParaRPr lang="en-US" dirty="0"/>
          </a:p>
        </p:txBody>
      </p:sp>
      <p:sp>
        <p:nvSpPr>
          <p:cNvPr id="2" name="Title 1"/>
          <p:cNvSpPr>
            <a:spLocks noGrp="1"/>
          </p:cNvSpPr>
          <p:nvPr>
            <p:ph type="title"/>
          </p:nvPr>
        </p:nvSpPr>
        <p:spPr/>
        <p:txBody>
          <a:bodyPr>
            <a:normAutofit fontScale="90000"/>
          </a:bodyPr>
          <a:lstStyle/>
          <a:p>
            <a:r>
              <a:rPr lang="en-US" b="1" dirty="0" smtClean="0"/>
              <a:t>Payroll - formerly</a:t>
            </a:r>
            <a:r>
              <a:rPr lang="en-US" dirty="0"/>
              <a:t/>
            </a:r>
            <a:br>
              <a:rPr lang="en-US" dirty="0"/>
            </a:br>
            <a:r>
              <a:rPr lang="en-US" dirty="0" smtClean="0"/>
              <a:t>(The Old Way)</a:t>
            </a:r>
            <a:endParaRPr lang="en-US" dirty="0"/>
          </a:p>
        </p:txBody>
      </p:sp>
    </p:spTree>
    <p:extLst>
      <p:ext uri="{BB962C8B-B14F-4D97-AF65-F5344CB8AC3E}">
        <p14:creationId xmlns:p14="http://schemas.microsoft.com/office/powerpoint/2010/main" val="974410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Business Office will compute all of the payroll accruals.</a:t>
            </a:r>
          </a:p>
          <a:p>
            <a:endParaRPr lang="en-US" dirty="0"/>
          </a:p>
          <a:p>
            <a:r>
              <a:rPr lang="en-US" dirty="0" smtClean="0"/>
              <a:t>YOU WON’T NEED TO DO ANYTHING!!!</a:t>
            </a:r>
          </a:p>
          <a:p>
            <a:endParaRPr lang="en-US" dirty="0"/>
          </a:p>
          <a:p>
            <a:r>
              <a:rPr lang="en-US" dirty="0" smtClean="0"/>
              <a:t>If you have an “unusual situation”, please let us know.  </a:t>
            </a:r>
            <a:endParaRPr lang="en-US" dirty="0"/>
          </a:p>
        </p:txBody>
      </p:sp>
      <p:sp>
        <p:nvSpPr>
          <p:cNvPr id="3" name="Title 2"/>
          <p:cNvSpPr>
            <a:spLocks noGrp="1"/>
          </p:cNvSpPr>
          <p:nvPr>
            <p:ph type="title"/>
          </p:nvPr>
        </p:nvSpPr>
        <p:spPr/>
        <p:txBody>
          <a:bodyPr/>
          <a:lstStyle/>
          <a:p>
            <a:r>
              <a:rPr lang="en-US" dirty="0" smtClean="0"/>
              <a:t>Payroll - The new way</a:t>
            </a:r>
            <a:br>
              <a:rPr lang="en-US" dirty="0" smtClean="0"/>
            </a:br>
            <a:r>
              <a:rPr lang="en-US" dirty="0" smtClean="0"/>
              <a:t>Beginning June 30, 2015</a:t>
            </a:r>
            <a:endParaRPr lang="en-US" dirty="0"/>
          </a:p>
        </p:txBody>
      </p:sp>
    </p:spTree>
    <p:extLst>
      <p:ext uri="{BB962C8B-B14F-4D97-AF65-F5344CB8AC3E}">
        <p14:creationId xmlns:p14="http://schemas.microsoft.com/office/powerpoint/2010/main" val="3422708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Credit card transactions will post this way:</a:t>
            </a:r>
          </a:p>
          <a:p>
            <a:pPr lvl="1">
              <a:buFont typeface="Wingdings" panose="05000000000000000000" pitchFamily="2" charset="2"/>
              <a:buChar char="v"/>
            </a:pPr>
            <a:r>
              <a:rPr lang="en-US" dirty="0" smtClean="0"/>
              <a:t>Charges included on June 20</a:t>
            </a:r>
            <a:r>
              <a:rPr lang="en-US" baseline="30000" dirty="0" smtClean="0"/>
              <a:t>th</a:t>
            </a:r>
            <a:r>
              <a:rPr lang="en-US" dirty="0" smtClean="0"/>
              <a:t> statement will post to current fiscal year (ending June 30, 2014)</a:t>
            </a:r>
          </a:p>
          <a:p>
            <a:pPr lvl="1">
              <a:buFont typeface="Wingdings" panose="05000000000000000000" pitchFamily="2" charset="2"/>
              <a:buChar char="v"/>
            </a:pPr>
            <a:r>
              <a:rPr lang="en-US" dirty="0" smtClean="0"/>
              <a:t>Charges included on July 20</a:t>
            </a:r>
            <a:r>
              <a:rPr lang="en-US" baseline="30000" dirty="0" smtClean="0"/>
              <a:t>th</a:t>
            </a:r>
            <a:r>
              <a:rPr lang="en-US" dirty="0" smtClean="0"/>
              <a:t> statement will post to next fiscal year (ending June 30, 2015)</a:t>
            </a:r>
          </a:p>
          <a:p>
            <a:pPr marL="365760" lvl="1" indent="0">
              <a:buNone/>
            </a:pPr>
            <a:endParaRPr lang="en-US" dirty="0" smtClean="0"/>
          </a:p>
          <a:p>
            <a:r>
              <a:rPr lang="en-US" dirty="0" smtClean="0"/>
              <a:t>Recommendation was to make charges prior to June 15</a:t>
            </a:r>
            <a:r>
              <a:rPr lang="en-US" baseline="30000" dirty="0" smtClean="0"/>
              <a:t>th</a:t>
            </a:r>
            <a:r>
              <a:rPr lang="en-US" dirty="0" smtClean="0"/>
              <a:t> to ensure they would post in the current fiscal year.</a:t>
            </a:r>
          </a:p>
          <a:p>
            <a:pPr marL="45720" indent="0">
              <a:buNone/>
            </a:pPr>
            <a:endParaRPr lang="en-US" dirty="0" smtClean="0"/>
          </a:p>
          <a:p>
            <a:r>
              <a:rPr lang="en-US" dirty="0" smtClean="0"/>
              <a:t>If you have charges that posted between June 20</a:t>
            </a:r>
            <a:r>
              <a:rPr lang="en-US" baseline="30000" dirty="0" smtClean="0"/>
              <a:t>th</a:t>
            </a:r>
            <a:r>
              <a:rPr lang="en-US" dirty="0" smtClean="0"/>
              <a:t> and June 30</a:t>
            </a:r>
            <a:r>
              <a:rPr lang="en-US" baseline="30000" dirty="0" smtClean="0"/>
              <a:t>th</a:t>
            </a:r>
            <a:r>
              <a:rPr lang="en-US" dirty="0" smtClean="0"/>
              <a:t> that you want included in the current fiscal year, contact us and WE CAN MAKE THAT HAPPEN!!!</a:t>
            </a:r>
          </a:p>
          <a:p>
            <a:endParaRPr lang="en-US" dirty="0"/>
          </a:p>
        </p:txBody>
      </p:sp>
      <p:sp>
        <p:nvSpPr>
          <p:cNvPr id="3" name="Title 2"/>
          <p:cNvSpPr>
            <a:spLocks noGrp="1"/>
          </p:cNvSpPr>
          <p:nvPr>
            <p:ph type="title"/>
          </p:nvPr>
        </p:nvSpPr>
        <p:spPr/>
        <p:txBody>
          <a:bodyPr/>
          <a:lstStyle/>
          <a:p>
            <a:r>
              <a:rPr lang="en-US" dirty="0" smtClean="0"/>
              <a:t>Old way – Year End</a:t>
            </a:r>
            <a:br>
              <a:rPr lang="en-US" dirty="0" smtClean="0"/>
            </a:br>
            <a:r>
              <a:rPr lang="en-US" dirty="0" err="1" smtClean="0"/>
              <a:t>JpMorgan</a:t>
            </a:r>
            <a:r>
              <a:rPr lang="en-US" dirty="0" smtClean="0"/>
              <a:t> P-card </a:t>
            </a:r>
            <a:r>
              <a:rPr lang="en-US" dirty="0" smtClean="0"/>
              <a:t>transactions</a:t>
            </a:r>
            <a:endParaRPr lang="en-US" dirty="0"/>
          </a:p>
        </p:txBody>
      </p:sp>
    </p:spTree>
    <p:extLst>
      <p:ext uri="{BB962C8B-B14F-4D97-AF65-F5344CB8AC3E}">
        <p14:creationId xmlns:p14="http://schemas.microsoft.com/office/powerpoint/2010/main" val="4245815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Expenses will be posted based on the transaction date UNLESS the supplies were received after June 30</a:t>
            </a:r>
            <a:r>
              <a:rPr lang="en-US" baseline="30000" dirty="0" smtClean="0"/>
              <a:t>th.</a:t>
            </a:r>
            <a:endParaRPr lang="en-US" dirty="0" smtClean="0"/>
          </a:p>
          <a:p>
            <a:r>
              <a:rPr lang="en-US" dirty="0" smtClean="0"/>
              <a:t>There will be no need to stop using the cards to ensure expenses get recorded in the correct year.</a:t>
            </a:r>
          </a:p>
          <a:p>
            <a:r>
              <a:rPr lang="en-US" dirty="0" smtClean="0"/>
              <a:t>Invoices for supplies should have the date received on them.  </a:t>
            </a:r>
            <a:endParaRPr lang="en-US" dirty="0"/>
          </a:p>
        </p:txBody>
      </p:sp>
      <p:sp>
        <p:nvSpPr>
          <p:cNvPr id="3" name="Title 2"/>
          <p:cNvSpPr>
            <a:spLocks noGrp="1"/>
          </p:cNvSpPr>
          <p:nvPr>
            <p:ph type="title"/>
          </p:nvPr>
        </p:nvSpPr>
        <p:spPr/>
        <p:txBody>
          <a:bodyPr/>
          <a:lstStyle/>
          <a:p>
            <a:r>
              <a:rPr lang="en-US" dirty="0" smtClean="0"/>
              <a:t>Year End JPMC P-Card Transactions </a:t>
            </a:r>
            <a:br>
              <a:rPr lang="en-US" dirty="0" smtClean="0"/>
            </a:br>
            <a:r>
              <a:rPr lang="en-US" dirty="0" smtClean="0"/>
              <a:t>The New way (Beginning </a:t>
            </a:r>
            <a:r>
              <a:rPr lang="en-US" dirty="0" err="1" smtClean="0"/>
              <a:t>fye</a:t>
            </a:r>
            <a:r>
              <a:rPr lang="en-US" dirty="0" smtClean="0"/>
              <a:t> 6/30/15)</a:t>
            </a:r>
            <a:endParaRPr lang="en-US" dirty="0"/>
          </a:p>
        </p:txBody>
      </p:sp>
    </p:spTree>
    <p:extLst>
      <p:ext uri="{BB962C8B-B14F-4D97-AF65-F5344CB8AC3E}">
        <p14:creationId xmlns:p14="http://schemas.microsoft.com/office/powerpoint/2010/main" val="789361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Dates are important in two places for fiscal year end closing:</a:t>
            </a:r>
          </a:p>
          <a:p>
            <a:pPr lvl="1">
              <a:buFont typeface="Arial" panose="020B0604020202020204" pitchFamily="34" charset="0"/>
              <a:buChar char="•"/>
            </a:pPr>
            <a:r>
              <a:rPr lang="en-US" dirty="0" smtClean="0"/>
              <a:t>Voucher Date </a:t>
            </a:r>
          </a:p>
          <a:p>
            <a:pPr lvl="1">
              <a:buFont typeface="Arial" panose="020B0604020202020204" pitchFamily="34" charset="0"/>
              <a:buChar char="•"/>
            </a:pPr>
            <a:r>
              <a:rPr lang="en-US" dirty="0" smtClean="0"/>
              <a:t>Invoice Date</a:t>
            </a:r>
          </a:p>
          <a:p>
            <a:pPr lvl="0"/>
            <a:endParaRPr lang="en-US" dirty="0"/>
          </a:p>
          <a:p>
            <a:pPr lvl="0"/>
            <a:r>
              <a:rPr lang="en-US" dirty="0" smtClean="0"/>
              <a:t>Do not automatically use current date </a:t>
            </a:r>
            <a:r>
              <a:rPr lang="en-US" dirty="0" smtClean="0"/>
              <a:t>(default) as </a:t>
            </a:r>
            <a:r>
              <a:rPr lang="en-US" b="1" dirty="0" smtClean="0"/>
              <a:t>VOUCHER DATE</a:t>
            </a:r>
            <a:r>
              <a:rPr lang="en-US" dirty="0" smtClean="0"/>
              <a:t> when entering vouchers in VOUM</a:t>
            </a:r>
          </a:p>
          <a:p>
            <a:pPr marL="45720" lvl="0" indent="0">
              <a:buNone/>
            </a:pPr>
            <a:endParaRPr lang="en-US" dirty="0" smtClean="0"/>
          </a:p>
          <a:p>
            <a:pPr lvl="0"/>
            <a:r>
              <a:rPr lang="en-US" dirty="0" smtClean="0"/>
              <a:t>Invoice dates are VERY important when entering vouchers after June 30</a:t>
            </a:r>
            <a:endParaRPr lang="en-US" dirty="0"/>
          </a:p>
          <a:p>
            <a:pPr marL="0" indent="0">
              <a:buNone/>
            </a:pPr>
            <a:r>
              <a:rPr lang="en-US" dirty="0"/>
              <a:t> </a:t>
            </a:r>
          </a:p>
          <a:p>
            <a:pPr marL="45720" lvl="0" indent="0">
              <a:buNone/>
            </a:pPr>
            <a:endParaRPr lang="en-US" u="sng" dirty="0"/>
          </a:p>
          <a:p>
            <a:endParaRPr lang="en-US" dirty="0"/>
          </a:p>
        </p:txBody>
      </p:sp>
      <p:sp>
        <p:nvSpPr>
          <p:cNvPr id="2" name="Title 1"/>
          <p:cNvSpPr>
            <a:spLocks noGrp="1"/>
          </p:cNvSpPr>
          <p:nvPr>
            <p:ph type="title"/>
          </p:nvPr>
        </p:nvSpPr>
        <p:spPr/>
        <p:txBody>
          <a:bodyPr>
            <a:normAutofit fontScale="90000"/>
          </a:bodyPr>
          <a:lstStyle/>
          <a:p>
            <a:r>
              <a:rPr lang="en-US" b="1" dirty="0" smtClean="0"/>
              <a:t>Paying Invoices</a:t>
            </a:r>
            <a:r>
              <a:rPr lang="en-US" dirty="0"/>
              <a:t/>
            </a:r>
            <a:br>
              <a:rPr lang="en-US" dirty="0"/>
            </a:br>
            <a:r>
              <a:rPr lang="en-US" dirty="0" smtClean="0"/>
              <a:t>(Voucher entry)</a:t>
            </a:r>
            <a:endParaRPr lang="en-US" dirty="0"/>
          </a:p>
        </p:txBody>
      </p:sp>
    </p:spTree>
    <p:extLst>
      <p:ext uri="{BB962C8B-B14F-4D97-AF65-F5344CB8AC3E}">
        <p14:creationId xmlns:p14="http://schemas.microsoft.com/office/powerpoint/2010/main" val="21338036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443</TotalTime>
  <Words>900</Words>
  <Application>Microsoft Office PowerPoint</Application>
  <PresentationFormat>On-screen Show (4:3)</PresentationFormat>
  <Paragraphs>91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Grid</vt:lpstr>
      <vt:lpstr>Fiscal Year-End Procedures </vt:lpstr>
      <vt:lpstr>Year end process</vt:lpstr>
      <vt:lpstr>Year End Process</vt:lpstr>
      <vt:lpstr>Year end process</vt:lpstr>
      <vt:lpstr>Payroll - formerly (The Old Way)</vt:lpstr>
      <vt:lpstr>Payroll - The new way Beginning June 30, 2015</vt:lpstr>
      <vt:lpstr>Old way – Year End JpMorgan P-card transactions</vt:lpstr>
      <vt:lpstr>Year End JPMC P-Card Transactions  The New way (Beginning fye 6/30/15)</vt:lpstr>
      <vt:lpstr>Paying Invoices (Voucher entry)</vt:lpstr>
      <vt:lpstr>VOUCHER DATE</vt:lpstr>
      <vt:lpstr>Paying Invoices (Voucher entry)</vt:lpstr>
      <vt:lpstr>INVOICE DATE</vt:lpstr>
      <vt:lpstr>Service Department Charges </vt:lpstr>
      <vt:lpstr>Petty Cash </vt:lpstr>
      <vt:lpstr>Personal Reimbursements</vt:lpstr>
      <vt:lpstr>Travel Advances </vt:lpstr>
      <vt:lpstr>The End!</vt:lpstr>
    </vt:vector>
  </TitlesOfParts>
  <Company>Whitman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Year-End Procedures</dc:title>
  <dc:creator>Kathy Yeager</dc:creator>
  <cp:lastModifiedBy>Administrator</cp:lastModifiedBy>
  <cp:revision>28</cp:revision>
  <dcterms:created xsi:type="dcterms:W3CDTF">2013-06-04T19:18:12Z</dcterms:created>
  <dcterms:modified xsi:type="dcterms:W3CDTF">2015-06-02T20:18:43Z</dcterms:modified>
</cp:coreProperties>
</file>