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66" r:id="rId6"/>
    <p:sldId id="263" r:id="rId7"/>
    <p:sldId id="258" r:id="rId8"/>
    <p:sldId id="259" r:id="rId9"/>
    <p:sldId id="261" r:id="rId10"/>
    <p:sldId id="260"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D69159C-602C-4380-9745-08727165BF5E}" type="datetimeFigureOut">
              <a:rPr lang="en-US" smtClean="0"/>
              <a:t>6/18/2014</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1E2E651-D977-4803-BCCE-12572E4A3E5F}"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1E2E651-D977-4803-BCCE-12572E4A3E5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D69159C-602C-4380-9745-08727165BF5E}" type="datetimeFigureOut">
              <a:rPr lang="en-US" smtClean="0"/>
              <a:t>6/18/2014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1E2E651-D977-4803-BCCE-12572E4A3E5F}"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E651-D977-4803-BCCE-12572E4A3E5F}"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1E2E651-D977-4803-BCCE-12572E4A3E5F}"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D69159C-602C-4380-9745-08727165BF5E}" type="datetimeFigureOut">
              <a:rPr lang="en-US" smtClean="0"/>
              <a:t>6/18/2014</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1E2E651-D977-4803-BCCE-12572E4A3E5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FYE June 30, 2014</a:t>
            </a:r>
            <a:endParaRPr lang="en-US" dirty="0"/>
          </a:p>
        </p:txBody>
      </p:sp>
      <p:sp>
        <p:nvSpPr>
          <p:cNvPr id="2" name="Title 1"/>
          <p:cNvSpPr>
            <a:spLocks noGrp="1"/>
          </p:cNvSpPr>
          <p:nvPr>
            <p:ph type="title"/>
          </p:nvPr>
        </p:nvSpPr>
        <p:spPr/>
        <p:txBody>
          <a:bodyPr/>
          <a:lstStyle/>
          <a:p>
            <a:r>
              <a:rPr lang="en-US" b="1" dirty="0"/>
              <a:t>Fiscal Year-End Procedures</a:t>
            </a:r>
            <a:r>
              <a:rPr lang="en-US" dirty="0"/>
              <a:t/>
            </a:r>
            <a:br>
              <a:rPr lang="en-US" dirty="0"/>
            </a:br>
            <a:endParaRPr lang="en-US" dirty="0"/>
          </a:p>
        </p:txBody>
      </p:sp>
    </p:spTree>
    <p:extLst>
      <p:ext uri="{BB962C8B-B14F-4D97-AF65-F5344CB8AC3E}">
        <p14:creationId xmlns:p14="http://schemas.microsoft.com/office/powerpoint/2010/main" val="707547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a:t>
            </a:r>
            <a:r>
              <a:rPr lang="en-US" dirty="0" smtClean="0"/>
              <a:t>outstanding travel advances </a:t>
            </a:r>
            <a:r>
              <a:rPr lang="en-US" dirty="0"/>
              <a:t>given for travel in the </a:t>
            </a:r>
            <a:r>
              <a:rPr lang="en-US" dirty="0" smtClean="0"/>
              <a:t>current fiscal </a:t>
            </a:r>
            <a:r>
              <a:rPr lang="en-US" dirty="0"/>
              <a:t>year </a:t>
            </a:r>
            <a:r>
              <a:rPr lang="en-US" dirty="0" smtClean="0"/>
              <a:t>(ending June 30</a:t>
            </a:r>
            <a:r>
              <a:rPr lang="en-US" baseline="30000" dirty="0" smtClean="0"/>
              <a:t>th</a:t>
            </a:r>
            <a:r>
              <a:rPr lang="en-US" dirty="0" smtClean="0"/>
              <a:t>, 2014) </a:t>
            </a:r>
            <a:r>
              <a:rPr lang="en-US" dirty="0"/>
              <a:t>need to be reconciled and </a:t>
            </a:r>
            <a:r>
              <a:rPr lang="en-US" dirty="0" smtClean="0"/>
              <a:t>submitted to Abby LaLonde </a:t>
            </a:r>
            <a:r>
              <a:rPr lang="en-US" dirty="0"/>
              <a:t>no later </a:t>
            </a:r>
            <a:r>
              <a:rPr lang="en-US" dirty="0" smtClean="0"/>
              <a:t>than July 15</a:t>
            </a:r>
            <a:r>
              <a:rPr lang="en-US" baseline="30000" dirty="0" smtClean="0"/>
              <a:t>th</a:t>
            </a:r>
            <a:r>
              <a:rPr lang="en-US" dirty="0" smtClean="0"/>
              <a:t>, 2014</a:t>
            </a:r>
          </a:p>
          <a:p>
            <a:pPr marL="45720" lvl="0" indent="0">
              <a:buNone/>
            </a:pPr>
            <a:endParaRPr lang="en-US" dirty="0" smtClean="0"/>
          </a:p>
          <a:p>
            <a:pPr lvl="0"/>
            <a:r>
              <a:rPr lang="en-US" dirty="0" smtClean="0"/>
              <a:t>If a travel advance is needed for travel occurring after June 30</a:t>
            </a:r>
            <a:r>
              <a:rPr lang="en-US" baseline="30000" dirty="0" smtClean="0"/>
              <a:t>th</a:t>
            </a:r>
            <a:r>
              <a:rPr lang="en-US" dirty="0" smtClean="0"/>
              <a:t>, contact us for the correct General Ledger account number to use (If needed prior to July 1</a:t>
            </a:r>
            <a:r>
              <a:rPr lang="en-US" baseline="30000" dirty="0" smtClean="0"/>
              <a:t>st</a:t>
            </a:r>
            <a:r>
              <a:rPr lang="en-US" dirty="0" smtClean="0"/>
              <a:t>) </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Travel </a:t>
            </a:r>
            <a:r>
              <a:rPr lang="en-US" b="1" dirty="0" smtClean="0"/>
              <a:t>Advances</a:t>
            </a:r>
            <a:r>
              <a:rPr lang="en-US" dirty="0"/>
              <a:t/>
            </a:r>
            <a:br>
              <a:rPr lang="en-US" dirty="0"/>
            </a:br>
            <a:endParaRPr lang="en-US" dirty="0"/>
          </a:p>
        </p:txBody>
      </p:sp>
    </p:spTree>
    <p:extLst>
      <p:ext uri="{BB962C8B-B14F-4D97-AF65-F5344CB8AC3E}">
        <p14:creationId xmlns:p14="http://schemas.microsoft.com/office/powerpoint/2010/main" val="792881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US" dirty="0"/>
              <a:t>Hourly </a:t>
            </a:r>
            <a:r>
              <a:rPr lang="en-US" dirty="0" smtClean="0"/>
              <a:t>Staff:  Project hours for each employee for June 21-June 30.  </a:t>
            </a:r>
            <a:endParaRPr lang="en-US" dirty="0"/>
          </a:p>
          <a:p>
            <a:pPr lvl="0"/>
            <a:endParaRPr lang="en-US" dirty="0" smtClean="0"/>
          </a:p>
          <a:p>
            <a:pPr lvl="0"/>
            <a:r>
              <a:rPr lang="en-US" dirty="0" smtClean="0"/>
              <a:t>Student Employees: Project hours for each student for June </a:t>
            </a:r>
            <a:r>
              <a:rPr lang="en-US" dirty="0"/>
              <a:t>9-June </a:t>
            </a:r>
            <a:r>
              <a:rPr lang="en-US" dirty="0" smtClean="0"/>
              <a:t>30. </a:t>
            </a:r>
          </a:p>
          <a:p>
            <a:pPr lvl="0"/>
            <a:endParaRPr lang="en-US" dirty="0" smtClean="0"/>
          </a:p>
          <a:p>
            <a:r>
              <a:rPr lang="en-US" dirty="0" smtClean="0"/>
              <a:t>Use the </a:t>
            </a:r>
            <a:r>
              <a:rPr lang="en-US" dirty="0" smtClean="0"/>
              <a:t>Excel </a:t>
            </a:r>
            <a:r>
              <a:rPr lang="en-US" dirty="0" smtClean="0"/>
              <a:t>sheets sent to you with the Year-End memo, as they self total</a:t>
            </a:r>
            <a:r>
              <a:rPr lang="en-US" dirty="0"/>
              <a:t>. </a:t>
            </a:r>
            <a:endParaRPr lang="en-US" dirty="0" smtClean="0"/>
          </a:p>
          <a:p>
            <a:endParaRPr lang="en-US" dirty="0"/>
          </a:p>
          <a:p>
            <a:r>
              <a:rPr lang="en-US" dirty="0" smtClean="0"/>
              <a:t>If </a:t>
            </a:r>
            <a:r>
              <a:rPr lang="en-US" dirty="0"/>
              <a:t>overtime hours are expected, please note the number of hours in the overtime section of the form.</a:t>
            </a:r>
          </a:p>
          <a:p>
            <a:pPr lvl="0"/>
            <a:endParaRPr lang="en-US" dirty="0"/>
          </a:p>
          <a:p>
            <a:pPr lvl="0"/>
            <a:r>
              <a:rPr lang="en-US" dirty="0" smtClean="0"/>
              <a:t>Do not forget to put the GL account at the top of the </a:t>
            </a:r>
            <a:r>
              <a:rPr lang="en-US" dirty="0" smtClean="0"/>
              <a:t>form.</a:t>
            </a:r>
            <a:endParaRPr lang="en-US" dirty="0" smtClean="0"/>
          </a:p>
          <a:p>
            <a:pPr lvl="0"/>
            <a:endParaRPr lang="en-US" dirty="0"/>
          </a:p>
          <a:p>
            <a:pPr lvl="0"/>
            <a:r>
              <a:rPr lang="en-US" dirty="0" smtClean="0"/>
              <a:t>Forms are due to Kellie Emigh by July </a:t>
            </a:r>
            <a:r>
              <a:rPr lang="en-US" dirty="0" smtClean="0"/>
              <a:t>15</a:t>
            </a:r>
            <a:r>
              <a:rPr lang="en-US" baseline="30000" dirty="0" smtClean="0"/>
              <a:t>th</a:t>
            </a:r>
            <a:r>
              <a:rPr lang="en-US" dirty="0" smtClean="0"/>
              <a:t>.</a:t>
            </a: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smtClean="0"/>
              <a:t>Payroll</a:t>
            </a:r>
            <a:r>
              <a:rPr lang="en-US" dirty="0"/>
              <a:t/>
            </a:r>
            <a:br>
              <a:rPr lang="en-US" dirty="0"/>
            </a:br>
            <a:endParaRPr lang="en-US" dirty="0"/>
          </a:p>
        </p:txBody>
      </p:sp>
    </p:spTree>
    <p:extLst>
      <p:ext uri="{BB962C8B-B14F-4D97-AF65-F5344CB8AC3E}">
        <p14:creationId xmlns:p14="http://schemas.microsoft.com/office/powerpoint/2010/main" val="974410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Dates are important in two places for fiscal year end closing:</a:t>
            </a:r>
          </a:p>
          <a:p>
            <a:pPr lvl="1">
              <a:buFont typeface="Arial" panose="020B0604020202020204" pitchFamily="34" charset="0"/>
              <a:buChar char="•"/>
            </a:pPr>
            <a:r>
              <a:rPr lang="en-US" dirty="0" smtClean="0"/>
              <a:t>Voucher Date </a:t>
            </a:r>
          </a:p>
          <a:p>
            <a:pPr lvl="1">
              <a:buFont typeface="Arial" panose="020B0604020202020204" pitchFamily="34" charset="0"/>
              <a:buChar char="•"/>
            </a:pPr>
            <a:r>
              <a:rPr lang="en-US" dirty="0" smtClean="0"/>
              <a:t>Invoice Date</a:t>
            </a:r>
            <a:endParaRPr lang="en-US" dirty="0" smtClean="0"/>
          </a:p>
          <a:p>
            <a:pPr lvl="0"/>
            <a:endParaRPr lang="en-US" dirty="0"/>
          </a:p>
          <a:p>
            <a:pPr lvl="0"/>
            <a:r>
              <a:rPr lang="en-US" dirty="0" smtClean="0"/>
              <a:t>Do </a:t>
            </a:r>
            <a:r>
              <a:rPr lang="en-US" dirty="0" smtClean="0"/>
              <a:t>not automatically use current date </a:t>
            </a:r>
            <a:r>
              <a:rPr lang="en-US" dirty="0" smtClean="0"/>
              <a:t>as </a:t>
            </a:r>
            <a:r>
              <a:rPr lang="en-US" b="1" dirty="0" smtClean="0"/>
              <a:t>VOUCHER DATE</a:t>
            </a:r>
            <a:r>
              <a:rPr lang="en-US" dirty="0" smtClean="0"/>
              <a:t> when </a:t>
            </a:r>
            <a:r>
              <a:rPr lang="en-US" dirty="0" smtClean="0"/>
              <a:t>entering </a:t>
            </a:r>
            <a:r>
              <a:rPr lang="en-US" dirty="0" smtClean="0"/>
              <a:t>vouchers in VOUM</a:t>
            </a:r>
          </a:p>
          <a:p>
            <a:pPr marL="45720" lvl="0" indent="0">
              <a:buNone/>
            </a:pPr>
            <a:endParaRPr lang="en-US" dirty="0" smtClean="0"/>
          </a:p>
          <a:p>
            <a:pPr lvl="0"/>
            <a:r>
              <a:rPr lang="en-US" dirty="0" smtClean="0"/>
              <a:t>Invoice dates are VERY important when entering vouchers after June 30</a:t>
            </a:r>
            <a:endParaRPr lang="en-US" dirty="0"/>
          </a:p>
          <a:p>
            <a:pPr marL="0" indent="0">
              <a:buNone/>
            </a:pPr>
            <a:r>
              <a:rPr lang="en-US" dirty="0"/>
              <a:t> </a:t>
            </a:r>
          </a:p>
          <a:p>
            <a:pPr marL="45720" lvl="0" indent="0">
              <a:buNone/>
            </a:pPr>
            <a:endParaRPr lang="en-US" u="sng" dirty="0"/>
          </a:p>
          <a:p>
            <a:endParaRPr lang="en-US" dirty="0"/>
          </a:p>
        </p:txBody>
      </p:sp>
      <p:sp>
        <p:nvSpPr>
          <p:cNvPr id="2" name="Title 1"/>
          <p:cNvSpPr>
            <a:spLocks noGrp="1"/>
          </p:cNvSpPr>
          <p:nvPr>
            <p:ph type="title"/>
          </p:nvPr>
        </p:nvSpPr>
        <p:spPr/>
        <p:txBody>
          <a:bodyPr>
            <a:normAutofit fontScale="90000"/>
          </a:bodyPr>
          <a:lstStyle/>
          <a:p>
            <a:r>
              <a:rPr lang="en-US" b="1" dirty="0" smtClean="0"/>
              <a:t>Paying Invoices</a:t>
            </a:r>
            <a:r>
              <a:rPr lang="en-US" dirty="0"/>
              <a:t/>
            </a:r>
            <a:br>
              <a:rPr lang="en-US" dirty="0"/>
            </a:br>
            <a:r>
              <a:rPr lang="en-US" dirty="0" smtClean="0"/>
              <a:t>(Voucher entry)</a:t>
            </a:r>
            <a:endParaRPr lang="en-US" dirty="0"/>
          </a:p>
        </p:txBody>
      </p:sp>
    </p:spTree>
    <p:extLst>
      <p:ext uri="{BB962C8B-B14F-4D97-AF65-F5344CB8AC3E}">
        <p14:creationId xmlns:p14="http://schemas.microsoft.com/office/powerpoint/2010/main" val="2133803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b="1" dirty="0"/>
              <a:t>Paying Invoices</a:t>
            </a:r>
            <a:r>
              <a:rPr lang="en-US" dirty="0"/>
              <a:t/>
            </a:r>
            <a:br>
              <a:rPr lang="en-US" dirty="0"/>
            </a:br>
            <a:r>
              <a:rPr lang="en-US" dirty="0"/>
              <a:t>(Voucher entry)</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022" b="33719"/>
          <a:stretch/>
        </p:blipFill>
        <p:spPr bwMode="auto">
          <a:xfrm>
            <a:off x="228600" y="1578482"/>
            <a:ext cx="8686800" cy="5050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2850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For vouchers entered prior </a:t>
            </a:r>
            <a:r>
              <a:rPr lang="en-US" dirty="0"/>
              <a:t>to July 1</a:t>
            </a:r>
            <a:r>
              <a:rPr lang="en-US" baseline="30000" dirty="0"/>
              <a:t>st</a:t>
            </a:r>
            <a:r>
              <a:rPr lang="en-US" dirty="0"/>
              <a:t> - Use current date when paying for goods and services already </a:t>
            </a:r>
            <a:r>
              <a:rPr lang="en-US" dirty="0" smtClean="0"/>
              <a:t>received.</a:t>
            </a:r>
          </a:p>
          <a:p>
            <a:pPr marL="45720" lvl="0" indent="0">
              <a:buNone/>
            </a:pPr>
            <a:endParaRPr lang="en-US" dirty="0" smtClean="0"/>
          </a:p>
          <a:p>
            <a:r>
              <a:rPr lang="en-US" dirty="0"/>
              <a:t>For vouchers entered July 1</a:t>
            </a:r>
            <a:r>
              <a:rPr lang="en-US" baseline="30000" dirty="0"/>
              <a:t>st</a:t>
            </a:r>
            <a:r>
              <a:rPr lang="en-US" dirty="0"/>
              <a:t> through July 15th, use June 30</a:t>
            </a:r>
            <a:r>
              <a:rPr lang="en-US" baseline="30000" dirty="0"/>
              <a:t>th</a:t>
            </a:r>
            <a:r>
              <a:rPr lang="en-US" dirty="0"/>
              <a:t> for </a:t>
            </a:r>
            <a:r>
              <a:rPr lang="en-US" b="1" dirty="0"/>
              <a:t>VOUCHER DATE </a:t>
            </a:r>
            <a:r>
              <a:rPr lang="en-US" dirty="0"/>
              <a:t>for goods and services received in June BUT use the current date for goods and services received in </a:t>
            </a:r>
            <a:r>
              <a:rPr lang="en-US" dirty="0" smtClean="0"/>
              <a:t>July.</a:t>
            </a:r>
          </a:p>
          <a:p>
            <a:pPr marL="45720" indent="0">
              <a:buNone/>
            </a:pPr>
            <a:endParaRPr lang="en-US" dirty="0" smtClean="0"/>
          </a:p>
          <a:p>
            <a:r>
              <a:rPr lang="en-US" dirty="0" smtClean="0"/>
              <a:t>For vouchers entered after July 15</a:t>
            </a:r>
            <a:r>
              <a:rPr lang="en-US" baseline="30000" dirty="0" smtClean="0"/>
              <a:t>th</a:t>
            </a:r>
            <a:r>
              <a:rPr lang="en-US" dirty="0" smtClean="0"/>
              <a:t>, use the current date. If you receive an invoice after July 15</a:t>
            </a:r>
            <a:r>
              <a:rPr lang="en-US" baseline="30000" dirty="0" smtClean="0"/>
              <a:t>th</a:t>
            </a:r>
            <a:r>
              <a:rPr lang="en-US" dirty="0" smtClean="0"/>
              <a:t> that is for the prior year (prior to July 1</a:t>
            </a:r>
            <a:r>
              <a:rPr lang="en-US" baseline="30000" dirty="0" smtClean="0"/>
              <a:t>st</a:t>
            </a:r>
            <a:r>
              <a:rPr lang="en-US" dirty="0" smtClean="0"/>
              <a:t>), please flag that invoice or vendor payment with a post-it note or flag.  These invoices will be charged to the year they are entered unless you contact us.</a:t>
            </a:r>
            <a:endParaRPr lang="en-US" dirty="0"/>
          </a:p>
          <a:p>
            <a:pPr lvl="0"/>
            <a:endParaRPr lang="en-US" dirty="0"/>
          </a:p>
        </p:txBody>
      </p:sp>
      <p:sp>
        <p:nvSpPr>
          <p:cNvPr id="3" name="Title 2"/>
          <p:cNvSpPr>
            <a:spLocks noGrp="1"/>
          </p:cNvSpPr>
          <p:nvPr>
            <p:ph type="title"/>
          </p:nvPr>
        </p:nvSpPr>
        <p:spPr/>
        <p:txBody>
          <a:bodyPr/>
          <a:lstStyle/>
          <a:p>
            <a:r>
              <a:rPr lang="en-US" dirty="0" smtClean="0"/>
              <a:t>VOUCHER DATE</a:t>
            </a:r>
            <a:endParaRPr lang="en-US" dirty="0"/>
          </a:p>
        </p:txBody>
      </p:sp>
    </p:spTree>
    <p:extLst>
      <p:ext uri="{BB962C8B-B14F-4D97-AF65-F5344CB8AC3E}">
        <p14:creationId xmlns:p14="http://schemas.microsoft.com/office/powerpoint/2010/main" val="2336345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Enter the invoice date as the date the goods and services were provided.  This is especially important after June 30</a:t>
            </a:r>
            <a:r>
              <a:rPr lang="en-US" baseline="30000" dirty="0" smtClean="0"/>
              <a:t>th</a:t>
            </a:r>
            <a:r>
              <a:rPr lang="en-US" dirty="0" smtClean="0"/>
              <a:t>.  </a:t>
            </a:r>
          </a:p>
          <a:p>
            <a:pPr marL="45720" indent="0">
              <a:buNone/>
            </a:pPr>
            <a:endParaRPr lang="en-US" dirty="0" smtClean="0"/>
          </a:p>
          <a:p>
            <a:r>
              <a:rPr lang="en-US" dirty="0" smtClean="0"/>
              <a:t>The invoice date is used to search for goods and services that were received in the prior fiscal year but paid for after the end of the year (unrecorded liabilities).</a:t>
            </a:r>
          </a:p>
          <a:p>
            <a:endParaRPr lang="en-US" dirty="0"/>
          </a:p>
          <a:p>
            <a:r>
              <a:rPr lang="en-US" dirty="0" smtClean="0"/>
              <a:t>Beginning now, please list the date received on invoices for supplies.  You can also include packing slips with the invoices.  Again, please note on the packing slip the actual date of receipt.</a:t>
            </a:r>
            <a:endParaRPr lang="en-US" dirty="0"/>
          </a:p>
        </p:txBody>
      </p:sp>
      <p:sp>
        <p:nvSpPr>
          <p:cNvPr id="3" name="Title 2"/>
          <p:cNvSpPr>
            <a:spLocks noGrp="1"/>
          </p:cNvSpPr>
          <p:nvPr>
            <p:ph type="title"/>
          </p:nvPr>
        </p:nvSpPr>
        <p:spPr/>
        <p:txBody>
          <a:bodyPr/>
          <a:lstStyle/>
          <a:p>
            <a:r>
              <a:rPr lang="en-US" dirty="0" smtClean="0"/>
              <a:t>INVOICE DATE</a:t>
            </a:r>
            <a:endParaRPr lang="en-US" dirty="0"/>
          </a:p>
        </p:txBody>
      </p:sp>
    </p:spTree>
    <p:extLst>
      <p:ext uri="{BB962C8B-B14F-4D97-AF65-F5344CB8AC3E}">
        <p14:creationId xmlns:p14="http://schemas.microsoft.com/office/powerpoint/2010/main" val="1303990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Credit card transactions will post this way:</a:t>
            </a:r>
          </a:p>
          <a:p>
            <a:pPr lvl="1">
              <a:buFont typeface="Wingdings" panose="05000000000000000000" pitchFamily="2" charset="2"/>
              <a:buChar char="v"/>
            </a:pPr>
            <a:r>
              <a:rPr lang="en-US" dirty="0" smtClean="0"/>
              <a:t>Charges included on June 20</a:t>
            </a:r>
            <a:r>
              <a:rPr lang="en-US" baseline="30000" dirty="0" smtClean="0"/>
              <a:t>th</a:t>
            </a:r>
            <a:r>
              <a:rPr lang="en-US" dirty="0" smtClean="0"/>
              <a:t> statement will post to current fiscal year (ending June 30, 2014)</a:t>
            </a:r>
          </a:p>
          <a:p>
            <a:pPr lvl="1">
              <a:buFont typeface="Wingdings" panose="05000000000000000000" pitchFamily="2" charset="2"/>
              <a:buChar char="v"/>
            </a:pPr>
            <a:r>
              <a:rPr lang="en-US" dirty="0" smtClean="0"/>
              <a:t>Charges included on July 20</a:t>
            </a:r>
            <a:r>
              <a:rPr lang="en-US" baseline="30000" dirty="0" smtClean="0"/>
              <a:t>th</a:t>
            </a:r>
            <a:r>
              <a:rPr lang="en-US" dirty="0" smtClean="0"/>
              <a:t> statement will post to next fiscal year (ending June 30, 2015)</a:t>
            </a:r>
          </a:p>
          <a:p>
            <a:pPr marL="365760" lvl="1" indent="0">
              <a:buNone/>
            </a:pPr>
            <a:endParaRPr lang="en-US" dirty="0" smtClean="0"/>
          </a:p>
          <a:p>
            <a:r>
              <a:rPr lang="en-US" dirty="0" smtClean="0"/>
              <a:t>Recommendation was to make charges prior to June 15</a:t>
            </a:r>
            <a:r>
              <a:rPr lang="en-US" baseline="30000" dirty="0" smtClean="0"/>
              <a:t>th</a:t>
            </a:r>
            <a:r>
              <a:rPr lang="en-US" dirty="0" smtClean="0"/>
              <a:t> to ensure they would post in the current fiscal </a:t>
            </a:r>
            <a:r>
              <a:rPr lang="en-US" dirty="0" smtClean="0"/>
              <a:t>year.</a:t>
            </a:r>
            <a:endParaRPr lang="en-US" dirty="0" smtClean="0"/>
          </a:p>
          <a:p>
            <a:pPr marL="45720" indent="0">
              <a:buNone/>
            </a:pPr>
            <a:endParaRPr lang="en-US" dirty="0" smtClean="0"/>
          </a:p>
          <a:p>
            <a:r>
              <a:rPr lang="en-US" dirty="0" smtClean="0"/>
              <a:t>If you have charges that posted between June 20</a:t>
            </a:r>
            <a:r>
              <a:rPr lang="en-US" baseline="30000" dirty="0" smtClean="0"/>
              <a:t>th</a:t>
            </a:r>
            <a:r>
              <a:rPr lang="en-US" dirty="0" smtClean="0"/>
              <a:t> and June 30</a:t>
            </a:r>
            <a:r>
              <a:rPr lang="en-US" baseline="30000" dirty="0" smtClean="0"/>
              <a:t>th</a:t>
            </a:r>
            <a:r>
              <a:rPr lang="en-US" dirty="0" smtClean="0"/>
              <a:t> that you want included in the current fiscal year, contact us and WE CAN MAKE THAT HAPPEN!!!</a:t>
            </a:r>
          </a:p>
          <a:p>
            <a:endParaRPr lang="en-US" dirty="0"/>
          </a:p>
        </p:txBody>
      </p:sp>
      <p:sp>
        <p:nvSpPr>
          <p:cNvPr id="3" name="Title 2"/>
          <p:cNvSpPr>
            <a:spLocks noGrp="1"/>
          </p:cNvSpPr>
          <p:nvPr>
            <p:ph type="title"/>
          </p:nvPr>
        </p:nvSpPr>
        <p:spPr/>
        <p:txBody>
          <a:bodyPr/>
          <a:lstStyle/>
          <a:p>
            <a:r>
              <a:rPr lang="en-US" dirty="0" smtClean="0"/>
              <a:t>JpMorgan credit card transactions</a:t>
            </a:r>
            <a:endParaRPr lang="en-US" dirty="0"/>
          </a:p>
        </p:txBody>
      </p:sp>
    </p:spTree>
    <p:extLst>
      <p:ext uri="{BB962C8B-B14F-4D97-AF65-F5344CB8AC3E}">
        <p14:creationId xmlns:p14="http://schemas.microsoft.com/office/powerpoint/2010/main" val="4245815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interdepartmental charges </a:t>
            </a:r>
            <a:r>
              <a:rPr lang="en-US" dirty="0" smtClean="0"/>
              <a:t>for the current fiscal year (through June 30</a:t>
            </a:r>
            <a:r>
              <a:rPr lang="en-US" baseline="30000" dirty="0" smtClean="0"/>
              <a:t>th</a:t>
            </a:r>
            <a:r>
              <a:rPr lang="en-US" dirty="0" smtClean="0"/>
              <a:t>) need </a:t>
            </a:r>
            <a:r>
              <a:rPr lang="en-US" dirty="0"/>
              <a:t>to be submitted to Kathy Yeager no later than the </a:t>
            </a:r>
            <a:r>
              <a:rPr lang="en-US" dirty="0" smtClean="0"/>
              <a:t>10</a:t>
            </a:r>
            <a:r>
              <a:rPr lang="en-US" baseline="30000" dirty="0" smtClean="0"/>
              <a:t>th</a:t>
            </a:r>
            <a:r>
              <a:rPr lang="en-US" dirty="0" smtClean="0"/>
              <a:t> of </a:t>
            </a:r>
            <a:r>
              <a:rPr lang="en-US" dirty="0" smtClean="0"/>
              <a:t>July.</a:t>
            </a:r>
            <a:endParaRPr lang="en-US" dirty="0" smtClean="0"/>
          </a:p>
          <a:p>
            <a:pPr marL="45720" lvl="0" indent="0">
              <a:buNone/>
            </a:pPr>
            <a:endParaRPr lang="en-US" dirty="0" smtClean="0"/>
          </a:p>
          <a:p>
            <a:pPr lvl="0"/>
            <a:r>
              <a:rPr lang="en-US" dirty="0" smtClean="0"/>
              <a:t>If you can’t meet this deadline, contact </a:t>
            </a:r>
            <a:r>
              <a:rPr lang="en-US" dirty="0" smtClean="0"/>
              <a:t>us.</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Service Department </a:t>
            </a:r>
            <a:r>
              <a:rPr lang="en-US" b="1" dirty="0" smtClean="0"/>
              <a:t>Charges</a:t>
            </a:r>
            <a:r>
              <a:rPr lang="en-US" dirty="0"/>
              <a:t/>
            </a:r>
            <a:br>
              <a:rPr lang="en-US" dirty="0"/>
            </a:br>
            <a:endParaRPr lang="en-US" dirty="0"/>
          </a:p>
        </p:txBody>
      </p:sp>
    </p:spTree>
    <p:extLst>
      <p:ext uri="{BB962C8B-B14F-4D97-AF65-F5344CB8AC3E}">
        <p14:creationId xmlns:p14="http://schemas.microsoft.com/office/powerpoint/2010/main" val="3252657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petty cash funds (object code 6299) need to be credited back into the 6299 account no later than the last working day in </a:t>
            </a:r>
            <a:r>
              <a:rPr lang="en-US" dirty="0" smtClean="0"/>
              <a:t>June by closing out expenses.</a:t>
            </a:r>
            <a:endParaRPr lang="en-US" dirty="0"/>
          </a:p>
          <a:p>
            <a:pPr marL="0" indent="0">
              <a:buNone/>
            </a:pPr>
            <a:r>
              <a:rPr lang="en-US" dirty="0"/>
              <a:t> </a:t>
            </a:r>
          </a:p>
          <a:p>
            <a:pPr lvl="0"/>
            <a:r>
              <a:rPr lang="en-US" dirty="0"/>
              <a:t>Petty cash for the next fiscal year needs to be taken out in </a:t>
            </a:r>
            <a:r>
              <a:rPr lang="en-US" dirty="0" smtClean="0"/>
              <a:t>July.</a:t>
            </a: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a:t>Petty </a:t>
            </a:r>
            <a:r>
              <a:rPr lang="en-US" b="1" dirty="0" smtClean="0"/>
              <a:t>Cash</a:t>
            </a:r>
            <a:r>
              <a:rPr lang="en-US" dirty="0"/>
              <a:t/>
            </a:r>
            <a:br>
              <a:rPr lang="en-US" dirty="0"/>
            </a:br>
            <a:endParaRPr lang="en-US" dirty="0"/>
          </a:p>
        </p:txBody>
      </p:sp>
    </p:spTree>
    <p:extLst>
      <p:ext uri="{BB962C8B-B14F-4D97-AF65-F5344CB8AC3E}">
        <p14:creationId xmlns:p14="http://schemas.microsoft.com/office/powerpoint/2010/main" val="2783831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For </a:t>
            </a:r>
            <a:r>
              <a:rPr lang="en-US" dirty="0" smtClean="0"/>
              <a:t>current year</a:t>
            </a:r>
            <a:r>
              <a:rPr lang="en-US" dirty="0" smtClean="0"/>
              <a:t> </a:t>
            </a:r>
            <a:r>
              <a:rPr lang="en-US" dirty="0"/>
              <a:t>expenses prior to June </a:t>
            </a:r>
            <a:r>
              <a:rPr lang="en-US" dirty="0" smtClean="0"/>
              <a:t>30th, </a:t>
            </a:r>
            <a:r>
              <a:rPr lang="en-US" dirty="0"/>
              <a:t>cash requests can be taken to the Student Accounts Business Office </a:t>
            </a:r>
            <a:r>
              <a:rPr lang="en-US" dirty="0" smtClean="0"/>
              <a:t>(Olin Room 342) </a:t>
            </a:r>
            <a:r>
              <a:rPr lang="en-US" dirty="0"/>
              <a:t>for </a:t>
            </a:r>
            <a:r>
              <a:rPr lang="en-US" dirty="0" smtClean="0"/>
              <a:t>cash. </a:t>
            </a:r>
          </a:p>
          <a:p>
            <a:pPr lvl="0"/>
            <a:endParaRPr lang="en-US" dirty="0"/>
          </a:p>
          <a:p>
            <a:pPr lvl="0"/>
            <a:r>
              <a:rPr lang="en-US" dirty="0" smtClean="0"/>
              <a:t>After </a:t>
            </a:r>
            <a:r>
              <a:rPr lang="en-US" dirty="0"/>
              <a:t>June </a:t>
            </a:r>
            <a:r>
              <a:rPr lang="en-US" dirty="0" smtClean="0"/>
              <a:t>30th, </a:t>
            </a:r>
            <a:r>
              <a:rPr lang="en-US" dirty="0"/>
              <a:t>submit these requests to Accounts Payable for a </a:t>
            </a:r>
            <a:r>
              <a:rPr lang="en-US" dirty="0" smtClean="0"/>
              <a:t>check.</a:t>
            </a:r>
          </a:p>
          <a:p>
            <a:pPr lvl="0"/>
            <a:endParaRPr lang="en-US" dirty="0"/>
          </a:p>
          <a:p>
            <a:pPr lvl="0"/>
            <a:r>
              <a:rPr lang="en-US" dirty="0" smtClean="0"/>
              <a:t>PLEASE try to have all personal reimbursements for cell phones entered prior </a:t>
            </a:r>
            <a:r>
              <a:rPr lang="en-US" smtClean="0"/>
              <a:t>to July 15</a:t>
            </a:r>
            <a:r>
              <a:rPr lang="en-US" baseline="30000" smtClean="0"/>
              <a:t>th</a:t>
            </a:r>
            <a:r>
              <a:rPr lang="en-US" smtClean="0"/>
              <a:t>.  </a:t>
            </a:r>
            <a:endParaRPr lang="en-US" dirty="0"/>
          </a:p>
          <a:p>
            <a:endParaRPr lang="en-US" dirty="0"/>
          </a:p>
        </p:txBody>
      </p:sp>
      <p:sp>
        <p:nvSpPr>
          <p:cNvPr id="2" name="Title 1"/>
          <p:cNvSpPr>
            <a:spLocks noGrp="1"/>
          </p:cNvSpPr>
          <p:nvPr>
            <p:ph type="title"/>
          </p:nvPr>
        </p:nvSpPr>
        <p:spPr/>
        <p:txBody>
          <a:bodyPr>
            <a:normAutofit/>
          </a:bodyPr>
          <a:lstStyle/>
          <a:p>
            <a:r>
              <a:rPr lang="en-US" b="1" dirty="0"/>
              <a:t>Personal </a:t>
            </a:r>
            <a:r>
              <a:rPr lang="en-US" b="1" dirty="0" smtClean="0"/>
              <a:t>Reimbursements</a:t>
            </a:r>
            <a:endParaRPr lang="en-US" dirty="0"/>
          </a:p>
        </p:txBody>
      </p:sp>
    </p:spTree>
    <p:extLst>
      <p:ext uri="{BB962C8B-B14F-4D97-AF65-F5344CB8AC3E}">
        <p14:creationId xmlns:p14="http://schemas.microsoft.com/office/powerpoint/2010/main" val="8869122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135</TotalTime>
  <Words>659</Words>
  <Application>Microsoft Office PowerPoint</Application>
  <PresentationFormat>On-screen Show (4:3)</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Grid</vt:lpstr>
      <vt:lpstr>Fiscal Year-End Procedures </vt:lpstr>
      <vt:lpstr>Paying Invoices (Voucher entry)</vt:lpstr>
      <vt:lpstr>Paying Invoices (Voucher entry)</vt:lpstr>
      <vt:lpstr>VOUCHER DATE</vt:lpstr>
      <vt:lpstr>INVOICE DATE</vt:lpstr>
      <vt:lpstr>JpMorgan credit card transactions</vt:lpstr>
      <vt:lpstr>Service Department Charges </vt:lpstr>
      <vt:lpstr>Petty Cash </vt:lpstr>
      <vt:lpstr>Personal Reimbursements</vt:lpstr>
      <vt:lpstr>Travel Advances </vt:lpstr>
      <vt:lpstr>Payroll </vt:lpstr>
    </vt:vector>
  </TitlesOfParts>
  <Company>Whitman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Year-End Procedures</dc:title>
  <dc:creator>Kathy Yeager</dc:creator>
  <cp:lastModifiedBy>Administrator</cp:lastModifiedBy>
  <cp:revision>17</cp:revision>
  <dcterms:created xsi:type="dcterms:W3CDTF">2013-06-04T19:18:12Z</dcterms:created>
  <dcterms:modified xsi:type="dcterms:W3CDTF">2014-06-18T19:56:38Z</dcterms:modified>
</cp:coreProperties>
</file>