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307" r:id="rId5"/>
    <p:sldId id="262" r:id="rId6"/>
    <p:sldId id="263" r:id="rId7"/>
    <p:sldId id="283" r:id="rId8"/>
    <p:sldId id="264" r:id="rId9"/>
    <p:sldId id="265" r:id="rId10"/>
    <p:sldId id="285" r:id="rId11"/>
    <p:sldId id="271" r:id="rId12"/>
    <p:sldId id="287" r:id="rId13"/>
    <p:sldId id="288" r:id="rId14"/>
    <p:sldId id="289" r:id="rId15"/>
    <p:sldId id="284" r:id="rId16"/>
    <p:sldId id="290" r:id="rId17"/>
    <p:sldId id="293" r:id="rId18"/>
    <p:sldId id="294" r:id="rId19"/>
    <p:sldId id="308" r:id="rId20"/>
    <p:sldId id="309" r:id="rId21"/>
    <p:sldId id="310" r:id="rId22"/>
    <p:sldId id="292" r:id="rId23"/>
    <p:sldId id="312" r:id="rId24"/>
    <p:sldId id="295" r:id="rId25"/>
    <p:sldId id="291" r:id="rId26"/>
    <p:sldId id="297" r:id="rId27"/>
    <p:sldId id="296" r:id="rId28"/>
    <p:sldId id="299" r:id="rId29"/>
    <p:sldId id="301" r:id="rId30"/>
    <p:sldId id="303" r:id="rId31"/>
    <p:sldId id="302" r:id="rId32"/>
    <p:sldId id="300" r:id="rId33"/>
    <p:sldId id="298" r:id="rId34"/>
    <p:sldId id="306" r:id="rId35"/>
    <p:sldId id="305" r:id="rId36"/>
    <p:sldId id="304" r:id="rId37"/>
    <p:sldId id="313" r:id="rId38"/>
    <p:sldId id="314" r:id="rId39"/>
    <p:sldId id="311" r:id="rId40"/>
    <p:sldId id="259" r:id="rId41"/>
    <p:sldId id="266" r:id="rId42"/>
    <p:sldId id="267" r:id="rId43"/>
    <p:sldId id="268" r:id="rId44"/>
    <p:sldId id="269" r:id="rId45"/>
    <p:sldId id="270" r:id="rId46"/>
    <p:sldId id="260" r:id="rId47"/>
    <p:sldId id="272" r:id="rId48"/>
    <p:sldId id="273" r:id="rId49"/>
    <p:sldId id="274" r:id="rId50"/>
    <p:sldId id="275" r:id="rId51"/>
    <p:sldId id="276" r:id="rId52"/>
    <p:sldId id="277" r:id="rId53"/>
    <p:sldId id="261" r:id="rId54"/>
    <p:sldId id="278" r:id="rId55"/>
    <p:sldId id="279" r:id="rId56"/>
    <p:sldId id="280" r:id="rId57"/>
    <p:sldId id="281" r:id="rId58"/>
    <p:sldId id="282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E57E01-FE81-4EED-8758-1FAFF0177D4E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404E3AD-60C4-4D6D-A118-A063164EE2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payables@whitman.edu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543800" cy="2895600"/>
          </a:xfrm>
        </p:spPr>
        <p:txBody>
          <a:bodyPr/>
          <a:lstStyle/>
          <a:p>
            <a:pPr algn="ctr"/>
            <a:r>
              <a:rPr lang="en-US" dirty="0" smtClean="0"/>
              <a:t>Administrative Support</a:t>
            </a:r>
            <a:br>
              <a:rPr lang="en-US" dirty="0" smtClean="0"/>
            </a:br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16,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1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Invoices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3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Definition: 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374904" lvl="1" indent="0" algn="ctr">
              <a:buNone/>
            </a:pPr>
            <a:r>
              <a:rPr lang="en-US" dirty="0"/>
              <a:t> An invoice is a document issued by a vendor listing the price and product or services received. 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This does not include statements, estimates, quotes, order acknowledgments,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69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u="sng" dirty="0"/>
              <a:t>Use a stamp to code for payment if possible</a:t>
            </a:r>
          </a:p>
          <a:p>
            <a:pPr marL="82296" indent="0">
              <a:buNone/>
            </a:pPr>
            <a:r>
              <a:rPr lang="en-US" dirty="0"/>
              <a:t>Be sure to include:</a:t>
            </a:r>
          </a:p>
          <a:p>
            <a:r>
              <a:rPr lang="en-US" dirty="0"/>
              <a:t>Department Name</a:t>
            </a:r>
          </a:p>
          <a:p>
            <a:r>
              <a:rPr lang="en-US" dirty="0"/>
              <a:t>G/L account number</a:t>
            </a:r>
          </a:p>
          <a:p>
            <a:r>
              <a:rPr lang="en-US" dirty="0"/>
              <a:t>Department Authorization/Signature</a:t>
            </a:r>
          </a:p>
          <a:p>
            <a:r>
              <a:rPr lang="en-US" dirty="0"/>
              <a:t>Budget Officer Signature if over $5,000</a:t>
            </a:r>
          </a:p>
          <a:p>
            <a:r>
              <a:rPr lang="en-US" dirty="0"/>
              <a:t>Business Purpose if not clearly listed</a:t>
            </a:r>
          </a:p>
          <a:p>
            <a:r>
              <a:rPr lang="en-US" dirty="0"/>
              <a:t>Sales tax detail listed</a:t>
            </a:r>
          </a:p>
        </p:txBody>
      </p:sp>
    </p:spTree>
    <p:extLst>
      <p:ext uri="{BB962C8B-B14F-4D97-AF65-F5344CB8AC3E}">
        <p14:creationId xmlns:p14="http://schemas.microsoft.com/office/powerpoint/2010/main" val="254909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Discounts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Make sure you take advantage of any discounts the vendor is offering if possible.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 Note the amount paying on the invoice.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7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not write or stamp on the remittance portion of any invoice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Registration fees and Subscription renewals- the invoice usually is the renewal document, so make a copy and do all the coding and signing on the copy.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No need to make copies unless you need it to be sent with the check. </a:t>
            </a:r>
          </a:p>
        </p:txBody>
      </p:sp>
    </p:spTree>
    <p:extLst>
      <p:ext uri="{BB962C8B-B14F-4D97-AF65-F5344CB8AC3E}">
        <p14:creationId xmlns:p14="http://schemas.microsoft.com/office/powerpoint/2010/main" val="234692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</a:t>
            </a:r>
            <a:r>
              <a:rPr lang="en-US" dirty="0" smtClean="0"/>
              <a:t>Payment </a:t>
            </a:r>
            <a:r>
              <a:rPr lang="en-US" dirty="0"/>
              <a:t>form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32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Payment Form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The vendor payment form is to be used when no invoice is provided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Receipt reimbursement</a:t>
            </a:r>
          </a:p>
          <a:p>
            <a:r>
              <a:rPr lang="en-US" dirty="0"/>
              <a:t>Email for a refund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33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Payment Form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The vendor payment form is also used when paying:</a:t>
            </a:r>
          </a:p>
          <a:p>
            <a:pPr marL="82296" indent="0" algn="ctr">
              <a:buNone/>
            </a:pPr>
            <a:endParaRPr lang="en-US" dirty="0"/>
          </a:p>
          <a:p>
            <a:r>
              <a:rPr lang="en-US" dirty="0"/>
              <a:t>Honorariums</a:t>
            </a:r>
          </a:p>
          <a:p>
            <a:r>
              <a:rPr lang="en-US" dirty="0"/>
              <a:t>Services with a Personal Service Contract (PSC) or Performance Contract (PC)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50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Payment Form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Include your Dept. name &amp; </a:t>
            </a:r>
            <a:r>
              <a:rPr lang="en-US" dirty="0" smtClean="0"/>
              <a:t>initials</a:t>
            </a:r>
          </a:p>
          <a:p>
            <a:r>
              <a:rPr lang="en-US" dirty="0" smtClean="0"/>
              <a:t>Include a VP #</a:t>
            </a:r>
            <a:endParaRPr lang="en-US" dirty="0"/>
          </a:p>
          <a:p>
            <a:r>
              <a:rPr lang="en-US" dirty="0"/>
              <a:t>Business Purpose in Description</a:t>
            </a:r>
          </a:p>
          <a:p>
            <a:r>
              <a:rPr lang="en-US" dirty="0"/>
              <a:t>Correct Vendor/WID #</a:t>
            </a:r>
          </a:p>
          <a:p>
            <a:r>
              <a:rPr lang="en-US" dirty="0"/>
              <a:t>Payment Delivery Instructions</a:t>
            </a:r>
          </a:p>
          <a:p>
            <a:r>
              <a:rPr lang="en-US" dirty="0"/>
              <a:t>Correct Voucher #</a:t>
            </a:r>
          </a:p>
          <a:p>
            <a:r>
              <a:rPr lang="en-US" dirty="0"/>
              <a:t>Department signature</a:t>
            </a:r>
          </a:p>
          <a:p>
            <a:r>
              <a:rPr lang="en-US" dirty="0"/>
              <a:t>Budget Officer signature, if over $5,000</a:t>
            </a:r>
          </a:p>
          <a:p>
            <a:r>
              <a:rPr lang="en-US" dirty="0"/>
              <a:t>Include PSC or PC &amp; W9*, if required</a:t>
            </a:r>
          </a:p>
          <a:p>
            <a:r>
              <a:rPr lang="en-US" dirty="0"/>
              <a:t>Include page 2 of PSC to report hours, if required.</a:t>
            </a:r>
          </a:p>
          <a:p>
            <a:pPr marL="82296" indent="0">
              <a:buNone/>
            </a:pPr>
            <a:endParaRPr lang="en-US" sz="1800" dirty="0"/>
          </a:p>
          <a:p>
            <a:pPr marL="82296" indent="0">
              <a:buNone/>
            </a:pPr>
            <a:r>
              <a:rPr lang="en-US" sz="1800" dirty="0"/>
              <a:t>*Vendor payment (name) must match W9 information</a:t>
            </a:r>
          </a:p>
        </p:txBody>
      </p:sp>
    </p:spTree>
    <p:extLst>
      <p:ext uri="{BB962C8B-B14F-4D97-AF65-F5344CB8AC3E}">
        <p14:creationId xmlns:p14="http://schemas.microsoft.com/office/powerpoint/2010/main" val="1667293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TME form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Travel, Meals &amp; Entertainment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60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r>
              <a:rPr lang="en-US" dirty="0" smtClean="0"/>
              <a:t>Accounts Payable</a:t>
            </a:r>
          </a:p>
          <a:p>
            <a:endParaRPr lang="en-US" dirty="0" smtClean="0"/>
          </a:p>
          <a:p>
            <a:r>
              <a:rPr lang="en-US" dirty="0" smtClean="0"/>
              <a:t>Payroll</a:t>
            </a:r>
          </a:p>
          <a:p>
            <a:endParaRPr lang="en-US" dirty="0" smtClean="0"/>
          </a:p>
          <a:p>
            <a:r>
              <a:rPr lang="en-US" dirty="0" smtClean="0"/>
              <a:t>General Ledger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82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TME form </a:t>
            </a:r>
            <a:r>
              <a:rPr lang="en-US" dirty="0"/>
              <a:t>is to be used </a:t>
            </a:r>
            <a:r>
              <a:rPr lang="en-US" dirty="0" smtClean="0"/>
              <a:t>for payment and reimbursement of all travel, meals and entertainment expenses.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67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Include your Dept. name &amp; initials</a:t>
            </a:r>
          </a:p>
          <a:p>
            <a:r>
              <a:rPr lang="en-US" dirty="0"/>
              <a:t>Business Purpose in </a:t>
            </a:r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Reason for expense (detailed)</a:t>
            </a:r>
          </a:p>
          <a:p>
            <a:pPr lvl="1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Dates	</a:t>
            </a:r>
            <a:endParaRPr lang="en-US" dirty="0"/>
          </a:p>
          <a:p>
            <a:r>
              <a:rPr lang="en-US" dirty="0"/>
              <a:t>Correct Vendor/WID #</a:t>
            </a:r>
          </a:p>
          <a:p>
            <a:r>
              <a:rPr lang="en-US" dirty="0"/>
              <a:t>Payment Delivery Instructions</a:t>
            </a:r>
          </a:p>
          <a:p>
            <a:r>
              <a:rPr lang="en-US" dirty="0"/>
              <a:t>Correct Voucher #</a:t>
            </a:r>
          </a:p>
          <a:p>
            <a:r>
              <a:rPr lang="en-US" dirty="0"/>
              <a:t>Department signature</a:t>
            </a:r>
          </a:p>
          <a:p>
            <a:r>
              <a:rPr lang="en-US" dirty="0"/>
              <a:t>Budget Officer </a:t>
            </a:r>
            <a:r>
              <a:rPr lang="en-US" dirty="0" smtClean="0"/>
              <a:t>signature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94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The </a:t>
            </a:r>
            <a:r>
              <a:rPr lang="en-US" sz="2000" dirty="0"/>
              <a:t>following steps  help speed up the vendor payment process for all TME, Vendor Payment forms and invoice payments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75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Changes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Red fields are required fields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Default Pay Voucher “N”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883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Entry- Invoice #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b="1" u="sng" dirty="0"/>
              <a:t>Invoices &amp; TME (paid directly to Vendor)</a:t>
            </a:r>
            <a:endParaRPr lang="en-US" dirty="0"/>
          </a:p>
          <a:p>
            <a:r>
              <a:rPr lang="en-US" dirty="0"/>
              <a:t>Include the invoice number </a:t>
            </a:r>
            <a:r>
              <a:rPr lang="en-US" u="sng" dirty="0"/>
              <a:t>as listed on the invoice</a:t>
            </a:r>
            <a:r>
              <a:rPr lang="en-US" dirty="0"/>
              <a:t> with spaces, dashes, and letters as they are shown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b="1" u="sng" dirty="0"/>
              <a:t>VP and TME’s (paid to individuals)</a:t>
            </a:r>
          </a:p>
          <a:p>
            <a:r>
              <a:rPr lang="en-US" dirty="0"/>
              <a:t>Begin field with VP or </a:t>
            </a:r>
            <a:r>
              <a:rPr lang="en-US" dirty="0" smtClean="0"/>
              <a:t>TME </a:t>
            </a:r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The combination of the invoice number and the vendor number is what gives Colleague the correct information to show you the duplicate payment error.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9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Entry-Date Field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u="sng" dirty="0"/>
              <a:t>Invoices &amp; TME (paid directly to Vendor)</a:t>
            </a:r>
            <a:endParaRPr lang="en-US" dirty="0"/>
          </a:p>
          <a:p>
            <a:r>
              <a:rPr lang="en-US" dirty="0"/>
              <a:t>The invoice date should be the date listed on the invoice, not the date the voucher is entered into the system or the order date</a:t>
            </a:r>
          </a:p>
          <a:p>
            <a:pPr marL="82296" indent="0">
              <a:buNone/>
            </a:pPr>
            <a:r>
              <a:rPr lang="en-US" b="1" u="sng" dirty="0"/>
              <a:t>VP and TME’s (paid to individuals)</a:t>
            </a:r>
          </a:p>
          <a:p>
            <a:r>
              <a:rPr lang="en-US" dirty="0"/>
              <a:t>The invoice date should be the date listed on the payment form, not the date voucher is entered into the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880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the correct remittance address. If the correct remittance address is not </a:t>
            </a:r>
            <a:r>
              <a:rPr lang="en-US" dirty="0" smtClean="0"/>
              <a:t>available         </a:t>
            </a:r>
            <a:r>
              <a:rPr lang="en-US" dirty="0"/>
              <a:t>e-mail </a:t>
            </a:r>
            <a:r>
              <a:rPr lang="en-US" dirty="0">
                <a:hlinkClick r:id="rId2"/>
              </a:rPr>
              <a:t>payables@whitman.edu</a:t>
            </a:r>
            <a:r>
              <a:rPr lang="en-US" dirty="0"/>
              <a:t> and ask for it to be added/corrected.</a:t>
            </a:r>
          </a:p>
          <a:p>
            <a:endParaRPr lang="en-US" dirty="0"/>
          </a:p>
          <a:p>
            <a:r>
              <a:rPr lang="en-US" dirty="0"/>
              <a:t>Do not type address corrections in the voucher screen. It will not be saved.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83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 (address look-up)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14" y="2249488"/>
            <a:ext cx="7279571" cy="432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41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/>
              <a:t>Voucher Entry (address look-up)</a:t>
            </a:r>
          </a:p>
        </p:txBody>
      </p:sp>
      <p:pic>
        <p:nvPicPr>
          <p:cNvPr id="6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981200"/>
            <a:ext cx="6934199" cy="4592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937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u="sng" dirty="0" smtClean="0"/>
              <a:t>Third Screen for Direct </a:t>
            </a:r>
            <a:r>
              <a:rPr lang="en-US" b="1" u="sng" dirty="0"/>
              <a:t>Vendor </a:t>
            </a:r>
            <a:r>
              <a:rPr lang="en-US" b="1" u="sng" dirty="0" smtClean="0"/>
              <a:t>Payment    </a:t>
            </a:r>
            <a:endParaRPr lang="en-US" b="1" u="sng" dirty="0"/>
          </a:p>
          <a:p>
            <a:pPr marL="82296" indent="0" algn="ctr">
              <a:buNone/>
            </a:pPr>
            <a:r>
              <a:rPr lang="en-US" sz="2000" b="1" u="sng" dirty="0"/>
              <a:t>(Invoices &amp;  some TME’s)</a:t>
            </a:r>
          </a:p>
          <a:p>
            <a:r>
              <a:rPr lang="en-US" dirty="0"/>
              <a:t>In description field, include the account number or customer number as listed on the invoice</a:t>
            </a:r>
          </a:p>
          <a:p>
            <a:r>
              <a:rPr lang="en-US" dirty="0"/>
              <a:t>If no account number is </a:t>
            </a:r>
            <a:r>
              <a:rPr lang="en-US" dirty="0" smtClean="0"/>
              <a:t>shown, </a:t>
            </a:r>
            <a:r>
              <a:rPr lang="en-US" dirty="0"/>
              <a:t>use whatever makes that order </a:t>
            </a:r>
            <a:r>
              <a:rPr lang="en-US" u="sng" dirty="0"/>
              <a:t>unique;</a:t>
            </a:r>
            <a:r>
              <a:rPr lang="en-US" dirty="0"/>
              <a:t> order #, </a:t>
            </a:r>
            <a:r>
              <a:rPr lang="en-US" dirty="0" err="1"/>
              <a:t>po</a:t>
            </a:r>
            <a:r>
              <a:rPr lang="en-US" dirty="0"/>
              <a:t> #, item description, folio #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90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Accounts Payable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Cindy Dickson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Entry-Invoices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57400"/>
            <a:ext cx="8229600" cy="4495799"/>
          </a:xfrm>
        </p:spPr>
      </p:pic>
    </p:spTree>
    <p:extLst>
      <p:ext uri="{BB962C8B-B14F-4D97-AF65-F5344CB8AC3E}">
        <p14:creationId xmlns:p14="http://schemas.microsoft.com/office/powerpoint/2010/main" val="181236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b="1" u="sng" dirty="0" smtClean="0"/>
              <a:t>Third Screen for Vendor </a:t>
            </a:r>
            <a:r>
              <a:rPr lang="en-US" b="1" u="sng" dirty="0"/>
              <a:t>Payment </a:t>
            </a:r>
            <a:r>
              <a:rPr lang="en-US" b="1" u="sng" dirty="0" smtClean="0"/>
              <a:t>Form</a:t>
            </a:r>
            <a:endParaRPr lang="en-US" b="1" u="sng" dirty="0"/>
          </a:p>
          <a:p>
            <a:pPr marL="82296" indent="0">
              <a:buNone/>
            </a:pPr>
            <a:endParaRPr lang="en-US" b="1" u="sng" dirty="0"/>
          </a:p>
          <a:p>
            <a:r>
              <a:rPr lang="en-US" dirty="0"/>
              <a:t>In description field*, use identifying information so recipient knows what the payment is for.</a:t>
            </a:r>
          </a:p>
          <a:p>
            <a:pPr marL="82296" indent="0">
              <a:buNone/>
            </a:pPr>
            <a:endParaRPr lang="en-US" sz="2600" dirty="0"/>
          </a:p>
          <a:p>
            <a:pPr marL="82296" indent="0">
              <a:buNone/>
            </a:pPr>
            <a:r>
              <a:rPr lang="en-US" sz="2600" dirty="0"/>
              <a:t>Examples:</a:t>
            </a:r>
          </a:p>
          <a:p>
            <a:pPr lvl="1"/>
            <a:r>
              <a:rPr lang="en-US" i="1" dirty="0"/>
              <a:t>RMB- books, supplies</a:t>
            </a:r>
          </a:p>
          <a:p>
            <a:pPr lvl="1"/>
            <a:r>
              <a:rPr lang="en-US" i="1" dirty="0"/>
              <a:t>Honorarium, 4-18-13</a:t>
            </a:r>
          </a:p>
          <a:p>
            <a:pPr lvl="1"/>
            <a:r>
              <a:rPr lang="en-US" i="1" dirty="0"/>
              <a:t>Performance fee, 4-18-13</a:t>
            </a:r>
          </a:p>
          <a:p>
            <a:pPr lvl="1"/>
            <a:endParaRPr lang="en-US" i="1" dirty="0"/>
          </a:p>
          <a:p>
            <a:pPr marL="402336" lvl="1" indent="0">
              <a:buNone/>
            </a:pPr>
            <a:r>
              <a:rPr lang="en-US" sz="2400" i="1" dirty="0"/>
              <a:t>*</a:t>
            </a:r>
            <a:r>
              <a:rPr lang="en-US" sz="2200" i="1" dirty="0"/>
              <a:t>We use this field to sort for reporting purposes as well as for tax reporting.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71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Entry- Vendor Payment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3600"/>
            <a:ext cx="8229600" cy="4495800"/>
          </a:xfrm>
        </p:spPr>
      </p:pic>
    </p:spTree>
    <p:extLst>
      <p:ext uri="{BB962C8B-B14F-4D97-AF65-F5344CB8AC3E}">
        <p14:creationId xmlns:p14="http://schemas.microsoft.com/office/powerpoint/2010/main" val="4784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b="1" u="sng" dirty="0" smtClean="0"/>
              <a:t>Third Screen for TME Form(individuals)</a:t>
            </a:r>
            <a:endParaRPr lang="en-US" b="1" u="sng" dirty="0"/>
          </a:p>
          <a:p>
            <a:pPr marL="82296" indent="0">
              <a:buNone/>
            </a:pPr>
            <a:endParaRPr lang="en-US" b="1" u="sng" dirty="0"/>
          </a:p>
          <a:p>
            <a:r>
              <a:rPr lang="en-US" dirty="0"/>
              <a:t>In description field*, include the location and date of the expense</a:t>
            </a:r>
          </a:p>
          <a:p>
            <a:pPr marL="82296" indent="0">
              <a:buNone/>
            </a:pPr>
            <a:r>
              <a:rPr lang="en-US" sz="2600" dirty="0"/>
              <a:t>Examples:</a:t>
            </a:r>
          </a:p>
          <a:p>
            <a:pPr lvl="1"/>
            <a:r>
              <a:rPr lang="en-US" i="1" dirty="0" err="1"/>
              <a:t>Rmb</a:t>
            </a:r>
            <a:r>
              <a:rPr lang="en-US" i="1" dirty="0"/>
              <a:t>- Japan- 4/5 – 5/5</a:t>
            </a:r>
          </a:p>
          <a:p>
            <a:pPr lvl="1"/>
            <a:r>
              <a:rPr lang="en-US" i="1" dirty="0" err="1"/>
              <a:t>Rmb</a:t>
            </a:r>
            <a:r>
              <a:rPr lang="en-US" i="1" dirty="0"/>
              <a:t>- airfare- SEA 4/15 – 4/30</a:t>
            </a:r>
          </a:p>
          <a:p>
            <a:pPr lvl="1"/>
            <a:r>
              <a:rPr lang="en-US" i="1" dirty="0" err="1"/>
              <a:t>Rmb</a:t>
            </a:r>
            <a:r>
              <a:rPr lang="en-US" i="1" dirty="0"/>
              <a:t>- </a:t>
            </a:r>
            <a:r>
              <a:rPr lang="en-US" i="1" dirty="0" err="1"/>
              <a:t>trvl</a:t>
            </a:r>
            <a:r>
              <a:rPr lang="en-US" i="1" dirty="0"/>
              <a:t>- CA- 5/2 – 5/22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/>
              <a:t>*</a:t>
            </a:r>
            <a:r>
              <a:rPr lang="en-US" sz="2200" dirty="0"/>
              <a:t>We use this information for IRS reporting requirements.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621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Entry- TME (individuals)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8229600" cy="4724400"/>
          </a:xfrm>
        </p:spPr>
      </p:pic>
    </p:spTree>
    <p:extLst>
      <p:ext uri="{BB962C8B-B14F-4D97-AF65-F5344CB8AC3E}">
        <p14:creationId xmlns:p14="http://schemas.microsoft.com/office/powerpoint/2010/main" val="277274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Entry- Use 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sales tax. 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Enter ‘UT’ in the tax code field if it was not added to invoice or paid when the expense was incurred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tax will be added to the amount in the price field of the VOUD screen.</a:t>
            </a:r>
          </a:p>
          <a:p>
            <a:r>
              <a:rPr lang="en-US" dirty="0" smtClean="0"/>
              <a:t>You can use two VOUD screens if only a portion of the amount needs use tax added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842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</a:t>
            </a:r>
          </a:p>
        </p:txBody>
      </p:sp>
      <p:pic>
        <p:nvPicPr>
          <p:cNvPr id="4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66" y="2057400"/>
            <a:ext cx="7530467" cy="4516438"/>
          </a:xfrm>
        </p:spPr>
      </p:pic>
    </p:spTree>
    <p:extLst>
      <p:ext uri="{BB962C8B-B14F-4D97-AF65-F5344CB8AC3E}">
        <p14:creationId xmlns:p14="http://schemas.microsoft.com/office/powerpoint/2010/main" val="40293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Multiple G/L account numbers</a:t>
            </a:r>
          </a:p>
          <a:p>
            <a:r>
              <a:rPr lang="en-US" dirty="0" smtClean="0"/>
              <a:t>Enter first G/L account in field</a:t>
            </a:r>
          </a:p>
          <a:p>
            <a:r>
              <a:rPr lang="en-US" dirty="0" smtClean="0"/>
              <a:t>Enter the amount to be charged in the amount field</a:t>
            </a:r>
          </a:p>
          <a:p>
            <a:r>
              <a:rPr lang="en-US" dirty="0" smtClean="0"/>
              <a:t>‘Enter’ or ‘Tab’ to advance to a blank G/L account number field</a:t>
            </a:r>
          </a:p>
          <a:p>
            <a:r>
              <a:rPr lang="en-US" dirty="0" smtClean="0"/>
              <a:t>Repeat until total amount has been distributed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475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to save your screens before ‘canceling’ out of them</a:t>
            </a:r>
          </a:p>
          <a:p>
            <a:r>
              <a:rPr lang="en-US" dirty="0" smtClean="0"/>
              <a:t>Use VOIL screen to verify that your voucher is in balance</a:t>
            </a:r>
          </a:p>
          <a:p>
            <a:r>
              <a:rPr lang="en-US" dirty="0" smtClean="0"/>
              <a:t>Make sure </a:t>
            </a:r>
            <a:r>
              <a:rPr lang="en-US" smtClean="0"/>
              <a:t>to note </a:t>
            </a:r>
            <a:r>
              <a:rPr lang="en-US" dirty="0" smtClean="0"/>
              <a:t>the voucher number on the invoice, VP or TME</a:t>
            </a:r>
          </a:p>
          <a:p>
            <a:r>
              <a:rPr lang="en-US" dirty="0" smtClean="0"/>
              <a:t>Make sure ‘Invoice done” field is ‘Yes”</a:t>
            </a:r>
          </a:p>
          <a:p>
            <a:r>
              <a:rPr lang="en-US" dirty="0" smtClean="0"/>
              <a:t>Make sure “Pay Voucher’ field is ‘No’</a:t>
            </a:r>
          </a:p>
          <a:p>
            <a:r>
              <a:rPr lang="en-US" dirty="0" smtClean="0"/>
              <a:t>SAVE</a:t>
            </a:r>
          </a:p>
        </p:txBody>
      </p:sp>
    </p:spTree>
    <p:extLst>
      <p:ext uri="{BB962C8B-B14F-4D97-AF65-F5344CB8AC3E}">
        <p14:creationId xmlns:p14="http://schemas.microsoft.com/office/powerpoint/2010/main" val="21718892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9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975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Payroll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Kellie </a:t>
            </a:r>
            <a:r>
              <a:rPr lang="en-US" dirty="0" err="1" smtClean="0"/>
              <a:t>Emigh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1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7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4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 Ledger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Kathy Yeager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3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058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Frequent Questions about Payments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is my payment delayed?</a:t>
            </a:r>
          </a:p>
          <a:p>
            <a:endParaRPr lang="en-US" dirty="0"/>
          </a:p>
          <a:p>
            <a:r>
              <a:rPr lang="en-US" dirty="0"/>
              <a:t>How can I get my payment processed faster?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Which form do I use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/>
              <a:t>Should </a:t>
            </a:r>
            <a:r>
              <a:rPr lang="en-US" dirty="0" smtClean="0"/>
              <a:t>I, </a:t>
            </a:r>
            <a:r>
              <a:rPr lang="en-US" dirty="0"/>
              <a:t>and can I enter Invoices, VP &amp; TME’s?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2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0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Associate Controller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Susan Brown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0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2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0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2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Reasons for Delayed Payments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Missing information; paperwork</a:t>
            </a:r>
          </a:p>
          <a:p>
            <a:pPr lvl="1"/>
            <a:r>
              <a:rPr lang="en-US" dirty="0"/>
              <a:t>Receipts</a:t>
            </a:r>
          </a:p>
          <a:p>
            <a:pPr lvl="1"/>
            <a:r>
              <a:rPr lang="en-US" dirty="0"/>
              <a:t>Support documentation</a:t>
            </a:r>
          </a:p>
          <a:p>
            <a:r>
              <a:rPr lang="en-US" dirty="0"/>
              <a:t>Incorrect information; paperwork</a:t>
            </a:r>
          </a:p>
          <a:p>
            <a:pPr lvl="1"/>
            <a:r>
              <a:rPr lang="en-US" dirty="0"/>
              <a:t>Wrong or missing voucher #</a:t>
            </a:r>
          </a:p>
          <a:p>
            <a:pPr lvl="1"/>
            <a:r>
              <a:rPr lang="en-US" dirty="0"/>
              <a:t>Incorrect form</a:t>
            </a:r>
          </a:p>
          <a:p>
            <a:pPr lvl="1"/>
            <a:r>
              <a:rPr lang="en-US" dirty="0"/>
              <a:t>W9 information doesn’t match Payee</a:t>
            </a:r>
          </a:p>
          <a:p>
            <a:pPr lvl="1"/>
            <a:r>
              <a:rPr lang="en-US" dirty="0"/>
              <a:t>Incorrect General Ledger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9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Reasons for Delayed Payments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Missing Approvals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Batching and holding invoices instead of sending them daily.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6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 Delayed Payments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95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Business Office website has the most current forms for your use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TME</a:t>
            </a:r>
          </a:p>
          <a:p>
            <a:pPr lvl="1"/>
            <a:r>
              <a:rPr lang="en-US" dirty="0" smtClean="0"/>
              <a:t>VP</a:t>
            </a:r>
          </a:p>
          <a:p>
            <a:pPr lvl="1"/>
            <a:r>
              <a:rPr lang="en-US" dirty="0" smtClean="0"/>
              <a:t>W9</a:t>
            </a:r>
          </a:p>
          <a:p>
            <a:endParaRPr lang="en-US" dirty="0"/>
          </a:p>
          <a:p>
            <a:r>
              <a:rPr lang="en-US" dirty="0"/>
              <a:t>Reminders and </a:t>
            </a:r>
            <a:r>
              <a:rPr lang="en-US" dirty="0" smtClean="0"/>
              <a:t>Pop-ups </a:t>
            </a:r>
            <a:r>
              <a:rPr lang="en-US" dirty="0"/>
              <a:t>in each field to help complete the forms </a:t>
            </a:r>
            <a:r>
              <a:rPr lang="en-US" dirty="0" smtClean="0"/>
              <a:t>accurately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 Delayed Payments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the Invoice, VP or TME into Colleague and include the voucher number on each payment request.</a:t>
            </a:r>
          </a:p>
          <a:p>
            <a:pPr marL="82296" indent="0">
              <a:buNone/>
            </a:pPr>
            <a:endParaRPr lang="en-US" dirty="0"/>
          </a:p>
          <a:p>
            <a:pPr lvl="1"/>
            <a:r>
              <a:rPr lang="en-US" dirty="0"/>
              <a:t>Ensures  accurate General Ledger input</a:t>
            </a:r>
          </a:p>
          <a:p>
            <a:pPr lvl="1"/>
            <a:r>
              <a:rPr lang="en-US" dirty="0"/>
              <a:t>Allows a true verification of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41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</TotalTime>
  <Words>1088</Words>
  <Application>Microsoft Office PowerPoint</Application>
  <PresentationFormat>On-screen Show (4:3)</PresentationFormat>
  <Paragraphs>199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Urban</vt:lpstr>
      <vt:lpstr>Administrative Support Workshop</vt:lpstr>
      <vt:lpstr>WELCOME</vt:lpstr>
      <vt:lpstr>Accounts Payable</vt:lpstr>
      <vt:lpstr>Payments</vt:lpstr>
      <vt:lpstr>Frequent Questions about Payments </vt:lpstr>
      <vt:lpstr>Reasons for Delayed Payments </vt:lpstr>
      <vt:lpstr>Reasons for Delayed Payments </vt:lpstr>
      <vt:lpstr>Prevent Delayed Payments</vt:lpstr>
      <vt:lpstr>Prevent Delayed Payments</vt:lpstr>
      <vt:lpstr>Invoices</vt:lpstr>
      <vt:lpstr>Invoices</vt:lpstr>
      <vt:lpstr>Invoices</vt:lpstr>
      <vt:lpstr>Invoices</vt:lpstr>
      <vt:lpstr>Invoices</vt:lpstr>
      <vt:lpstr>Vendor Payment form</vt:lpstr>
      <vt:lpstr>Vendor Payment Form</vt:lpstr>
      <vt:lpstr>Vendor Payment Form</vt:lpstr>
      <vt:lpstr>Vendor Payment Form</vt:lpstr>
      <vt:lpstr>TME form</vt:lpstr>
      <vt:lpstr>TME </vt:lpstr>
      <vt:lpstr>TME</vt:lpstr>
      <vt:lpstr>Voucher Entry</vt:lpstr>
      <vt:lpstr>Voucher Entry</vt:lpstr>
      <vt:lpstr>Voucher Entry- Invoice # field</vt:lpstr>
      <vt:lpstr>Voucher Entry-Date Field</vt:lpstr>
      <vt:lpstr>Voucher Entry</vt:lpstr>
      <vt:lpstr>Voucher Entry (address look-up)</vt:lpstr>
      <vt:lpstr>Voucher Entry (address look-up)</vt:lpstr>
      <vt:lpstr>Voucher Entry</vt:lpstr>
      <vt:lpstr>Voucher Entry-Invoices</vt:lpstr>
      <vt:lpstr>Voucher Entry</vt:lpstr>
      <vt:lpstr>Voucher Entry- Vendor Payment</vt:lpstr>
      <vt:lpstr>Voucher Entry</vt:lpstr>
      <vt:lpstr>Voucher Entry- TME (individuals)</vt:lpstr>
      <vt:lpstr>Voucher Entry- Use tax</vt:lpstr>
      <vt:lpstr>Voucher Entry</vt:lpstr>
      <vt:lpstr>Voucher Entry </vt:lpstr>
      <vt:lpstr>Voucher Entry </vt:lpstr>
      <vt:lpstr>Questions?</vt:lpstr>
      <vt:lpstr>Payroll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General Ledger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Associate Controller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Office Workshop</dc:title>
  <dc:creator>Whitman User</dc:creator>
  <cp:lastModifiedBy>Whitman User</cp:lastModifiedBy>
  <cp:revision>24</cp:revision>
  <dcterms:created xsi:type="dcterms:W3CDTF">2014-01-02T19:17:40Z</dcterms:created>
  <dcterms:modified xsi:type="dcterms:W3CDTF">2014-01-09T21:54:29Z</dcterms:modified>
</cp:coreProperties>
</file>