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handoutMasterIdLst>
    <p:handoutMasterId r:id="rId4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5" r:id="rId8"/>
    <p:sldId id="263" r:id="rId9"/>
    <p:sldId id="264" r:id="rId10"/>
    <p:sldId id="313" r:id="rId11"/>
    <p:sldId id="265" r:id="rId12"/>
    <p:sldId id="301" r:id="rId13"/>
    <p:sldId id="302" r:id="rId14"/>
    <p:sldId id="276" r:id="rId15"/>
    <p:sldId id="266" r:id="rId16"/>
    <p:sldId id="269" r:id="rId17"/>
    <p:sldId id="292" r:id="rId18"/>
    <p:sldId id="312" r:id="rId19"/>
    <p:sldId id="277" r:id="rId20"/>
    <p:sldId id="267" r:id="rId21"/>
    <p:sldId id="270" r:id="rId22"/>
    <p:sldId id="272" r:id="rId23"/>
    <p:sldId id="300" r:id="rId24"/>
    <p:sldId id="281" r:id="rId25"/>
    <p:sldId id="303" r:id="rId26"/>
    <p:sldId id="305" r:id="rId27"/>
    <p:sldId id="284" r:id="rId28"/>
    <p:sldId id="298" r:id="rId29"/>
    <p:sldId id="299" r:id="rId30"/>
    <p:sldId id="306" r:id="rId31"/>
    <p:sldId id="285" r:id="rId32"/>
    <p:sldId id="307" r:id="rId33"/>
    <p:sldId id="286" r:id="rId34"/>
    <p:sldId id="308" r:id="rId35"/>
    <p:sldId id="287" r:id="rId36"/>
    <p:sldId id="309" r:id="rId37"/>
    <p:sldId id="296" r:id="rId38"/>
    <p:sldId id="310" r:id="rId39"/>
    <p:sldId id="314" r:id="rId40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2" autoAdjust="0"/>
    <p:restoredTop sz="94660"/>
  </p:normalViewPr>
  <p:slideViewPr>
    <p:cSldViewPr>
      <p:cViewPr varScale="1">
        <p:scale>
          <a:sx n="87" d="100"/>
          <a:sy n="87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27420C30-C7E2-4481-991B-D450125AAD99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3E19F6D6-D953-42AF-B6E9-612EB50F09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0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9BB318-803A-4050-91EC-78F6FAAFDD00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2DC69-02E6-4FA6-935A-4CB6C7C845A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9BB318-803A-4050-91EC-78F6FAAFDD00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2DC69-02E6-4FA6-935A-4CB6C7C84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9BB318-803A-4050-91EC-78F6FAAFDD00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2DC69-02E6-4FA6-935A-4CB6C7C84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9BB318-803A-4050-91EC-78F6FAAFDD00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2DC69-02E6-4FA6-935A-4CB6C7C84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9BB318-803A-4050-91EC-78F6FAAFDD00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2DC69-02E6-4FA6-935A-4CB6C7C845A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9BB318-803A-4050-91EC-78F6FAAFDD00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2DC69-02E6-4FA6-935A-4CB6C7C84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9BB318-803A-4050-91EC-78F6FAAFDD00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2DC69-02E6-4FA6-935A-4CB6C7C84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9BB318-803A-4050-91EC-78F6FAAFDD00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2DC69-02E6-4FA6-935A-4CB6C7C84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9BB318-803A-4050-91EC-78F6FAAFDD00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2DC69-02E6-4FA6-935A-4CB6C7C845A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9BB318-803A-4050-91EC-78F6FAAFDD00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2DC69-02E6-4FA6-935A-4CB6C7C845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9BB318-803A-4050-91EC-78F6FAAFDD00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D2DC69-02E6-4FA6-935A-4CB6C7C845A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A9BB318-803A-4050-91EC-78F6FAAFDD00}" type="datetimeFigureOut">
              <a:rPr lang="en-US" smtClean="0"/>
              <a:t>4/30/2013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3D2DC69-02E6-4FA6-935A-4CB6C7C845A3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hitman.edu/content/business_office/businessofficeform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mailto:payables@whitman.edu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payables@whitman.edu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7406640" cy="2057400"/>
          </a:xfrm>
        </p:spPr>
        <p:txBody>
          <a:bodyPr/>
          <a:lstStyle/>
          <a:p>
            <a:pPr algn="ctr"/>
            <a:r>
              <a:rPr lang="en-US" dirty="0" smtClean="0"/>
              <a:t>Payments to Vendors </a:t>
            </a:r>
            <a:br>
              <a:rPr lang="en-US" dirty="0" smtClean="0"/>
            </a:br>
            <a:r>
              <a:rPr lang="en-US" dirty="0" smtClean="0"/>
              <a:t>Workshop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038600"/>
            <a:ext cx="7406640" cy="1752600"/>
          </a:xfrm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896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delayed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Missing Approvals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Batching and holding invoices instead of sending them daily.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1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 Delayed Payments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696200" cy="48006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The Business Office website has the most current forms for your use.</a:t>
            </a:r>
          </a:p>
          <a:p>
            <a:pPr marL="82296" indent="0">
              <a:buNone/>
            </a:pPr>
            <a:endParaRPr lang="en-US" u="sng" dirty="0"/>
          </a:p>
          <a:p>
            <a:pPr marL="82296" indent="0" algn="ctr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www.whitman.edu/content/business_</a:t>
            </a:r>
          </a:p>
          <a:p>
            <a:pPr marL="82296" indent="0" algn="ctr">
              <a:buNone/>
            </a:pPr>
            <a:r>
              <a:rPr lang="en-US" dirty="0" smtClean="0">
                <a:hlinkClick r:id="rId2"/>
              </a:rPr>
              <a:t>office/</a:t>
            </a:r>
            <a:r>
              <a:rPr lang="en-US" dirty="0" err="1" smtClean="0">
                <a:hlinkClick r:id="rId2"/>
              </a:rPr>
              <a:t>businessofficeforms</a:t>
            </a:r>
            <a:endParaRPr lang="en-US" dirty="0"/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Reminders </a:t>
            </a:r>
            <a:r>
              <a:rPr lang="en-US" dirty="0"/>
              <a:t>and Pop-up in each field to help complete the </a:t>
            </a:r>
            <a:r>
              <a:rPr lang="en-US" dirty="0" smtClean="0"/>
              <a:t>forms </a:t>
            </a:r>
            <a:r>
              <a:rPr lang="en-US" dirty="0"/>
              <a:t>accurately</a:t>
            </a:r>
          </a:p>
          <a:p>
            <a:pPr marL="82296" indent="0" algn="ctr">
              <a:buNone/>
            </a:pPr>
            <a:endParaRPr lang="en-US" dirty="0" smtClean="0"/>
          </a:p>
          <a:p>
            <a:pPr marL="82296" indent="0" algn="ctr">
              <a:buNone/>
            </a:pPr>
            <a:endParaRPr lang="en-US" dirty="0" smtClean="0"/>
          </a:p>
          <a:p>
            <a:endParaRPr lang="en-US" dirty="0" smtClean="0"/>
          </a:p>
          <a:p>
            <a:pPr marL="82296" indent="0"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41154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 Location on Website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447800"/>
            <a:ext cx="7639050" cy="5105400"/>
          </a:xfrm>
        </p:spPr>
      </p:pic>
    </p:spTree>
    <p:extLst>
      <p:ext uri="{BB962C8B-B14F-4D97-AF65-F5344CB8AC3E}">
        <p14:creationId xmlns:p14="http://schemas.microsoft.com/office/powerpoint/2010/main" val="284626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 Delayed Payments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Enter the Invoice, VP or TME into Colleague and include the voucher number on each payment request.</a:t>
            </a:r>
          </a:p>
          <a:p>
            <a:pPr marL="82296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Ensures  accurate General Ledger input</a:t>
            </a:r>
          </a:p>
          <a:p>
            <a:pPr lvl="1"/>
            <a:r>
              <a:rPr lang="en-US" dirty="0" smtClean="0"/>
              <a:t>Allows a true verification of information</a:t>
            </a:r>
          </a:p>
          <a:p>
            <a:pPr lvl="1"/>
            <a:endParaRPr lang="en-US" dirty="0" smtClean="0"/>
          </a:p>
          <a:p>
            <a:pPr marL="82296" indent="0"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90144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25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invoices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2438400" y="3733800"/>
            <a:ext cx="6400800" cy="823912"/>
          </a:xfrm>
        </p:spPr>
        <p:txBody>
          <a:bodyPr>
            <a:normAutofit/>
          </a:bodyPr>
          <a:lstStyle/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21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 smtClean="0"/>
              <a:t>Definition: </a:t>
            </a:r>
          </a:p>
          <a:p>
            <a:pPr marL="82296" indent="0">
              <a:buNone/>
            </a:pPr>
            <a:r>
              <a:rPr lang="en-US" dirty="0" smtClean="0"/>
              <a:t> An invoice </a:t>
            </a:r>
            <a:r>
              <a:rPr lang="en-US" dirty="0"/>
              <a:t>is </a:t>
            </a:r>
            <a:r>
              <a:rPr lang="en-US" dirty="0" smtClean="0"/>
              <a:t>a document issued by a vendor listing the price and product or services received.  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This does not include statements, estimates, quotes, order acknowledgments, etc. 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04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295400"/>
            <a:ext cx="7638288" cy="49530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u="sng" dirty="0" smtClean="0"/>
              <a:t>Use a stamp to code for payment if possible</a:t>
            </a:r>
          </a:p>
          <a:p>
            <a:pPr marL="82296" indent="0">
              <a:buNone/>
            </a:pPr>
            <a:r>
              <a:rPr lang="en-US" dirty="0" smtClean="0"/>
              <a:t>Be sure to include:</a:t>
            </a:r>
          </a:p>
          <a:p>
            <a:r>
              <a:rPr lang="en-US" dirty="0" smtClean="0"/>
              <a:t>Department Name</a:t>
            </a:r>
          </a:p>
          <a:p>
            <a:r>
              <a:rPr lang="en-US" dirty="0" smtClean="0"/>
              <a:t>G/L account number</a:t>
            </a:r>
          </a:p>
          <a:p>
            <a:r>
              <a:rPr lang="en-US" dirty="0" smtClean="0"/>
              <a:t>Department Authorization/Signature</a:t>
            </a:r>
          </a:p>
          <a:p>
            <a:r>
              <a:rPr lang="en-US" dirty="0" smtClean="0"/>
              <a:t>Budget Officer Signature if over $5,000</a:t>
            </a:r>
          </a:p>
          <a:p>
            <a:r>
              <a:rPr lang="en-US" dirty="0" smtClean="0"/>
              <a:t>Business Purpose if not clearly listed</a:t>
            </a:r>
          </a:p>
          <a:p>
            <a:r>
              <a:rPr lang="en-US" dirty="0" smtClean="0"/>
              <a:t>Sales tax detail listed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693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25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75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30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25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7500"/>
                            </p:stCondLst>
                            <p:childTnLst>
                              <p:par>
                                <p:cTn id="4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447800"/>
            <a:ext cx="7638288" cy="4800600"/>
          </a:xfrm>
        </p:spPr>
        <p:txBody>
          <a:bodyPr/>
          <a:lstStyle/>
          <a:p>
            <a:pPr marL="82296" indent="0">
              <a:buNone/>
            </a:pPr>
            <a:r>
              <a:rPr lang="en-US" dirty="0" smtClean="0"/>
              <a:t>Discounts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Make sure you take advantage of any discounts the vendor is offering if possible.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 Note the amount paying on the invoice. 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831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25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447800"/>
            <a:ext cx="7638288" cy="4800600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Do </a:t>
            </a:r>
            <a:r>
              <a:rPr lang="en-US" dirty="0"/>
              <a:t>not write or stamp on the remittance portion of any </a:t>
            </a:r>
            <a:r>
              <a:rPr lang="en-US" dirty="0" smtClean="0"/>
              <a:t>invoice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/>
              <a:t>Registration fees and Subscription renewals- the invoice usually is the renewal document, so make a </a:t>
            </a:r>
            <a:r>
              <a:rPr lang="en-US" dirty="0" smtClean="0"/>
              <a:t>copy and do all the coding and signing on the copy.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/>
              <a:t>No need to make copies unless you need it to be sent with the check. </a:t>
            </a:r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82296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9835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25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Vendor payment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2438400" y="3733800"/>
            <a:ext cx="6400800" cy="823912"/>
          </a:xfrm>
        </p:spPr>
        <p:txBody>
          <a:bodyPr>
            <a:normAutofit/>
          </a:bodyPr>
          <a:lstStyle/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7716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Vendor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2514600" y="3429000"/>
            <a:ext cx="6400800" cy="82391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/>
              <a:t>How to request a New Vendor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7255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Vendor Payment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/>
              <a:t>The vendor payment form is to be used when no invoice is </a:t>
            </a:r>
            <a:r>
              <a:rPr lang="en-US" dirty="0" smtClean="0"/>
              <a:t>provided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Examples:</a:t>
            </a:r>
          </a:p>
          <a:p>
            <a:r>
              <a:rPr lang="en-US" dirty="0" smtClean="0"/>
              <a:t>Receipt reimbursement</a:t>
            </a:r>
          </a:p>
          <a:p>
            <a:r>
              <a:rPr lang="en-US" dirty="0" smtClean="0"/>
              <a:t>Email for a refund</a:t>
            </a:r>
          </a:p>
        </p:txBody>
      </p:sp>
    </p:spTree>
    <p:extLst>
      <p:ext uri="{BB962C8B-B14F-4D97-AF65-F5344CB8AC3E}">
        <p14:creationId xmlns:p14="http://schemas.microsoft.com/office/powerpoint/2010/main" val="292262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5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25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Vendor Payment Form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dirty="0"/>
              <a:t>The vendor payment form is </a:t>
            </a:r>
            <a:r>
              <a:rPr lang="en-US" dirty="0" smtClean="0"/>
              <a:t>also </a:t>
            </a:r>
            <a:r>
              <a:rPr lang="en-US" dirty="0"/>
              <a:t>used when </a:t>
            </a:r>
            <a:r>
              <a:rPr lang="en-US" dirty="0" smtClean="0"/>
              <a:t>paying:</a:t>
            </a:r>
          </a:p>
          <a:p>
            <a:pPr marL="82296" indent="0" algn="ctr">
              <a:buNone/>
            </a:pPr>
            <a:endParaRPr lang="en-US" dirty="0" smtClean="0"/>
          </a:p>
          <a:p>
            <a:r>
              <a:rPr lang="en-US" dirty="0" smtClean="0"/>
              <a:t>Honorariums</a:t>
            </a:r>
          </a:p>
          <a:p>
            <a:r>
              <a:rPr lang="en-US" dirty="0" smtClean="0"/>
              <a:t>Services with a Personal Service Contract (PSC) or Performance Contract (PC)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9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5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Vendor Payment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Include your Dept. name &amp; initials</a:t>
            </a:r>
          </a:p>
          <a:p>
            <a:r>
              <a:rPr lang="en-US" dirty="0" smtClean="0"/>
              <a:t>Business Purpose in Description</a:t>
            </a:r>
          </a:p>
          <a:p>
            <a:r>
              <a:rPr lang="en-US" dirty="0" smtClean="0"/>
              <a:t>Correct Vendor/WID #</a:t>
            </a:r>
          </a:p>
          <a:p>
            <a:r>
              <a:rPr lang="en-US" dirty="0" smtClean="0"/>
              <a:t>Payment Delivery Instructions</a:t>
            </a:r>
          </a:p>
          <a:p>
            <a:r>
              <a:rPr lang="en-US" dirty="0" smtClean="0"/>
              <a:t>Correct Voucher #</a:t>
            </a:r>
          </a:p>
          <a:p>
            <a:r>
              <a:rPr lang="en-US" dirty="0" smtClean="0"/>
              <a:t>Department signature</a:t>
            </a:r>
          </a:p>
          <a:p>
            <a:r>
              <a:rPr lang="en-US" dirty="0" smtClean="0"/>
              <a:t>Budget Officer signature, if over $5,000</a:t>
            </a:r>
          </a:p>
          <a:p>
            <a:r>
              <a:rPr lang="en-US" dirty="0" smtClean="0"/>
              <a:t>Include PSC or PC &amp; W9*, if required</a:t>
            </a:r>
          </a:p>
          <a:p>
            <a:r>
              <a:rPr lang="en-US" dirty="0" smtClean="0"/>
              <a:t>Include page 2 of PSC to report hours, if required.</a:t>
            </a:r>
          </a:p>
          <a:p>
            <a:pPr marL="82296" indent="0">
              <a:buNone/>
            </a:pPr>
            <a:endParaRPr lang="en-US" sz="2000" dirty="0" smtClean="0"/>
          </a:p>
          <a:p>
            <a:pPr marL="82296" indent="0">
              <a:buNone/>
            </a:pPr>
            <a:r>
              <a:rPr lang="en-US" sz="2000" dirty="0" smtClean="0"/>
              <a:t>*Vendor payment (name) must match W9 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76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75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25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75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25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75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250"/>
                            </p:stCondLst>
                            <p:childTnLst>
                              <p:par>
                                <p:cTn id="57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3750"/>
                            </p:stCondLst>
                            <p:childTnLst>
                              <p:par>
                                <p:cTn id="63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2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25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1771"/>
            <a:ext cx="6184900" cy="6553200"/>
          </a:xfrm>
        </p:spPr>
      </p:pic>
    </p:spTree>
    <p:extLst>
      <p:ext uri="{BB962C8B-B14F-4D97-AF65-F5344CB8AC3E}">
        <p14:creationId xmlns:p14="http://schemas.microsoft.com/office/powerpoint/2010/main" val="315082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Voucher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2438400" y="3581400"/>
            <a:ext cx="6400800" cy="1371600"/>
          </a:xfrm>
        </p:spPr>
        <p:txBody>
          <a:bodyPr>
            <a:normAutofit/>
          </a:bodyPr>
          <a:lstStyle/>
          <a:p>
            <a:pPr algn="ctr"/>
            <a:r>
              <a:rPr lang="en-US" sz="2400" dirty="0"/>
              <a:t>The following steps  help speed up the vendor payment process for all TME, Vendor Payment forms and invoice payments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4336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Voucher Entry- Invoice #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4953000"/>
          </a:xfrm>
        </p:spPr>
        <p:txBody>
          <a:bodyPr>
            <a:noAutofit/>
          </a:bodyPr>
          <a:lstStyle/>
          <a:p>
            <a:pPr marL="82296" indent="0">
              <a:buNone/>
            </a:pPr>
            <a:endParaRPr lang="en-US" sz="2400" b="1" u="sng" dirty="0" smtClean="0"/>
          </a:p>
          <a:p>
            <a:pPr marL="82296" indent="0">
              <a:buNone/>
            </a:pPr>
            <a:r>
              <a:rPr lang="en-US" sz="2400" b="1" u="sng" dirty="0" smtClean="0"/>
              <a:t>Invoices &amp; TME (paid directly to Vendor)</a:t>
            </a:r>
            <a:endParaRPr lang="en-US" sz="2400" dirty="0" smtClean="0"/>
          </a:p>
          <a:p>
            <a:r>
              <a:rPr lang="en-US" sz="2400" dirty="0" smtClean="0"/>
              <a:t>Include </a:t>
            </a:r>
            <a:r>
              <a:rPr lang="en-US" sz="2400" dirty="0"/>
              <a:t>the invoice number </a:t>
            </a:r>
            <a:r>
              <a:rPr lang="en-US" sz="2400" u="sng" dirty="0"/>
              <a:t>as listed on the invoice</a:t>
            </a:r>
            <a:r>
              <a:rPr lang="en-US" sz="2400" dirty="0"/>
              <a:t> with spaces, dashes, and letters as they are </a:t>
            </a:r>
            <a:r>
              <a:rPr lang="en-US" sz="2400" dirty="0" smtClean="0"/>
              <a:t>shown</a:t>
            </a:r>
          </a:p>
          <a:p>
            <a:endParaRPr lang="en-US" sz="2400" dirty="0" smtClean="0"/>
          </a:p>
          <a:p>
            <a:pPr marL="82296" indent="0">
              <a:buNone/>
            </a:pPr>
            <a:r>
              <a:rPr lang="en-US" sz="2400" b="1" u="sng" dirty="0" smtClean="0"/>
              <a:t>VP and TME’s (paid to individuals)</a:t>
            </a:r>
          </a:p>
          <a:p>
            <a:r>
              <a:rPr lang="en-US" sz="2400" dirty="0" smtClean="0"/>
              <a:t>Begin field with VP or TME</a:t>
            </a:r>
          </a:p>
          <a:p>
            <a:pPr marL="82296" indent="0">
              <a:buNone/>
            </a:pPr>
            <a:endParaRPr lang="en-US" sz="2400" dirty="0" smtClean="0"/>
          </a:p>
          <a:p>
            <a:pPr marL="82296" indent="0">
              <a:buNone/>
            </a:pPr>
            <a:r>
              <a:rPr lang="en-US" sz="2400" dirty="0"/>
              <a:t>The combination of the invoice number and the vendor number is what gives </a:t>
            </a:r>
            <a:r>
              <a:rPr lang="en-US" sz="2400" dirty="0" smtClean="0"/>
              <a:t>Colleague </a:t>
            </a:r>
            <a:r>
              <a:rPr lang="en-US" sz="2400" dirty="0"/>
              <a:t>the correct information to show you the duplicate payment error. </a:t>
            </a:r>
            <a:endParaRPr lang="en-US" sz="2400" dirty="0" smtClean="0"/>
          </a:p>
          <a:p>
            <a:pPr marL="402336" lvl="1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78887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75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325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Voucher Entry-Date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4953000"/>
          </a:xfrm>
        </p:spPr>
        <p:txBody>
          <a:bodyPr>
            <a:noAutofit/>
          </a:bodyPr>
          <a:lstStyle/>
          <a:p>
            <a:pPr marL="82296" indent="0">
              <a:buNone/>
            </a:pPr>
            <a:endParaRPr lang="en-US" sz="2400" b="1" u="sng" dirty="0" smtClean="0"/>
          </a:p>
          <a:p>
            <a:pPr marL="82296" indent="0">
              <a:buNone/>
            </a:pPr>
            <a:r>
              <a:rPr lang="en-US" sz="2400" b="1" u="sng" dirty="0" smtClean="0"/>
              <a:t>Invoices &amp; TME (paid directly to Vendor)</a:t>
            </a:r>
            <a:endParaRPr lang="en-US" sz="2400" dirty="0" smtClean="0"/>
          </a:p>
          <a:p>
            <a:r>
              <a:rPr lang="en-US" sz="2400" dirty="0"/>
              <a:t>The invoice date should be the date listed on the invoice, not the date the voucher is entered into the system or the order </a:t>
            </a:r>
            <a:r>
              <a:rPr lang="en-US" sz="2400" dirty="0" smtClean="0"/>
              <a:t>date</a:t>
            </a:r>
          </a:p>
          <a:p>
            <a:pPr marL="82296" indent="0">
              <a:buNone/>
            </a:pPr>
            <a:r>
              <a:rPr lang="en-US" sz="2400" b="1" u="sng" dirty="0" smtClean="0"/>
              <a:t>VP and TME’s (paid to individuals)</a:t>
            </a:r>
          </a:p>
          <a:p>
            <a:r>
              <a:rPr lang="en-US" sz="2400" dirty="0"/>
              <a:t>The invoice date should be the date listed on the payment form, not the date voucher is entered into the system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3187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25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Voucher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Select </a:t>
            </a:r>
            <a:r>
              <a:rPr lang="en-US" dirty="0"/>
              <a:t>the correct remittance address. If the correct remittance address is not available </a:t>
            </a:r>
            <a:r>
              <a:rPr lang="en-US" dirty="0" smtClean="0"/>
              <a:t>e-mail </a:t>
            </a:r>
            <a:r>
              <a:rPr lang="en-US" dirty="0">
                <a:hlinkClick r:id="rId2"/>
              </a:rPr>
              <a:t>payables@whitman.edu</a:t>
            </a:r>
            <a:r>
              <a:rPr lang="en-US" dirty="0"/>
              <a:t> and ask for it to be added/corrected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Do not type address corrections in the voucher screen. It will not be saved.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6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25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Voucher Entry (address look-up)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95400"/>
            <a:ext cx="7410450" cy="5105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67528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Voucher Entry (address look-up)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295400"/>
            <a:ext cx="7391400" cy="533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7211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Vendor Requests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Email Cindy Dickson  			</a:t>
            </a:r>
            <a:r>
              <a:rPr lang="en-US" dirty="0" smtClean="0">
                <a:hlinkClick r:id="rId2"/>
              </a:rPr>
              <a:t>payables@whitman.edu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Subject </a:t>
            </a:r>
            <a:r>
              <a:rPr lang="en-US" dirty="0"/>
              <a:t>line: </a:t>
            </a:r>
            <a:r>
              <a:rPr lang="en-US" dirty="0" smtClean="0"/>
              <a:t> New </a:t>
            </a:r>
            <a:r>
              <a:rPr lang="en-US" dirty="0"/>
              <a:t>vendor </a:t>
            </a:r>
          </a:p>
          <a:p>
            <a:pPr lvl="1"/>
            <a:r>
              <a:rPr lang="en-US" dirty="0" smtClean="0"/>
              <a:t>Body of email: Include the vendor’s name and 				address</a:t>
            </a:r>
          </a:p>
          <a:p>
            <a:pPr lvl="1"/>
            <a:r>
              <a:rPr lang="en-US" dirty="0" smtClean="0"/>
              <a:t>Attach a completed W9.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486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Voucher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dirty="0"/>
          </a:p>
          <a:p>
            <a:r>
              <a:rPr lang="en-US" dirty="0" smtClean="0"/>
              <a:t>Remember </a:t>
            </a:r>
            <a:r>
              <a:rPr lang="en-US" dirty="0"/>
              <a:t>to change the “pay voucher” field from “Y” to “</a:t>
            </a:r>
            <a:r>
              <a:rPr lang="en-US" b="1" dirty="0"/>
              <a:t>N</a:t>
            </a:r>
            <a:r>
              <a:rPr lang="en-US" dirty="0"/>
              <a:t>” (no)! and note the voucher number on the front of the </a:t>
            </a:r>
            <a:r>
              <a:rPr lang="en-US" dirty="0" smtClean="0"/>
              <a:t>paperwork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4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Voucher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0688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b="1" u="sng" dirty="0" smtClean="0"/>
              <a:t>Direct Vendor Payment,  third screen</a:t>
            </a:r>
          </a:p>
          <a:p>
            <a:pPr marL="82296" indent="0" algn="ctr">
              <a:buNone/>
            </a:pPr>
            <a:r>
              <a:rPr lang="en-US" sz="2400" b="1" u="sng" dirty="0" smtClean="0"/>
              <a:t>(Invoices &amp;  some TME’s)</a:t>
            </a:r>
          </a:p>
          <a:p>
            <a:r>
              <a:rPr lang="en-US" dirty="0" smtClean="0"/>
              <a:t>In description field, include </a:t>
            </a:r>
            <a:r>
              <a:rPr lang="en-US" dirty="0"/>
              <a:t>the account number or customer number </a:t>
            </a:r>
            <a:r>
              <a:rPr lang="en-US" dirty="0" smtClean="0"/>
              <a:t>as listed on the invoice</a:t>
            </a:r>
          </a:p>
          <a:p>
            <a:r>
              <a:rPr lang="en-US" dirty="0"/>
              <a:t>If no account number is shown use whatever makes that order </a:t>
            </a:r>
            <a:r>
              <a:rPr lang="en-US" u="sng" dirty="0" smtClean="0"/>
              <a:t>unique;</a:t>
            </a:r>
            <a:r>
              <a:rPr lang="en-US" dirty="0" smtClean="0"/>
              <a:t> </a:t>
            </a:r>
            <a:r>
              <a:rPr lang="en-US" dirty="0"/>
              <a:t>order #, </a:t>
            </a:r>
            <a:r>
              <a:rPr lang="en-US" dirty="0" err="1"/>
              <a:t>po</a:t>
            </a:r>
            <a:r>
              <a:rPr lang="en-US" dirty="0"/>
              <a:t> #, item </a:t>
            </a:r>
            <a:r>
              <a:rPr lang="en-US" dirty="0" smtClean="0"/>
              <a:t>description, folio # </a:t>
            </a:r>
          </a:p>
        </p:txBody>
      </p:sp>
    </p:spTree>
    <p:extLst>
      <p:ext uri="{BB962C8B-B14F-4D97-AF65-F5344CB8AC3E}">
        <p14:creationId xmlns:p14="http://schemas.microsoft.com/office/powerpoint/2010/main" val="1083998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75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Voucher Entry-Invoices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5100" y="1447800"/>
            <a:ext cx="7499350" cy="5181600"/>
          </a:xfrm>
        </p:spPr>
      </p:pic>
    </p:spTree>
    <p:extLst>
      <p:ext uri="{BB962C8B-B14F-4D97-AF65-F5344CB8AC3E}">
        <p14:creationId xmlns:p14="http://schemas.microsoft.com/office/powerpoint/2010/main" val="163865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Voucher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4953000"/>
          </a:xfrm>
        </p:spPr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r>
              <a:rPr lang="en-US" b="1" u="sng" dirty="0" smtClean="0"/>
              <a:t>Vendor Payment Form, third screen</a:t>
            </a:r>
          </a:p>
          <a:p>
            <a:pPr marL="82296" indent="0">
              <a:buNone/>
            </a:pPr>
            <a:endParaRPr lang="en-US" b="1" u="sng" dirty="0" smtClean="0"/>
          </a:p>
          <a:p>
            <a:r>
              <a:rPr lang="en-US" dirty="0" smtClean="0"/>
              <a:t>In description field*, use identifying information so recipient knows what the payment is for.</a:t>
            </a:r>
          </a:p>
          <a:p>
            <a:pPr marL="82296" indent="0">
              <a:buNone/>
            </a:pPr>
            <a:endParaRPr lang="en-US" sz="2600" dirty="0" smtClean="0"/>
          </a:p>
          <a:p>
            <a:pPr marL="82296" indent="0">
              <a:buNone/>
            </a:pPr>
            <a:r>
              <a:rPr lang="en-US" sz="2600" dirty="0" smtClean="0"/>
              <a:t>Examples</a:t>
            </a:r>
            <a:r>
              <a:rPr lang="en-US" sz="2600" dirty="0"/>
              <a:t>:</a:t>
            </a:r>
          </a:p>
          <a:p>
            <a:pPr lvl="1"/>
            <a:r>
              <a:rPr lang="en-US" i="1" dirty="0"/>
              <a:t>RMB- books, supplies</a:t>
            </a:r>
          </a:p>
          <a:p>
            <a:pPr lvl="1"/>
            <a:r>
              <a:rPr lang="en-US" i="1" dirty="0"/>
              <a:t>Honorarium, </a:t>
            </a:r>
            <a:r>
              <a:rPr lang="en-US" i="1" dirty="0" smtClean="0"/>
              <a:t>4-18-13</a:t>
            </a:r>
            <a:endParaRPr lang="en-US" i="1" dirty="0"/>
          </a:p>
          <a:p>
            <a:pPr lvl="1"/>
            <a:r>
              <a:rPr lang="en-US" i="1" dirty="0"/>
              <a:t>Performance fee, </a:t>
            </a:r>
            <a:r>
              <a:rPr lang="en-US" i="1" dirty="0" smtClean="0"/>
              <a:t>4-18-13</a:t>
            </a:r>
          </a:p>
          <a:p>
            <a:pPr lvl="1"/>
            <a:endParaRPr lang="en-US" i="1" dirty="0" smtClean="0"/>
          </a:p>
          <a:p>
            <a:pPr marL="402336" lvl="1" indent="0">
              <a:buNone/>
            </a:pPr>
            <a:r>
              <a:rPr lang="en-US" sz="2400" i="1" dirty="0" smtClean="0"/>
              <a:t>*</a:t>
            </a:r>
            <a:r>
              <a:rPr lang="en-US" sz="2200" i="1" dirty="0" smtClean="0"/>
              <a:t>We use this field to sort for reporting purposes as well as for tax reporting.</a:t>
            </a:r>
            <a:endParaRPr lang="en-US" sz="2200" i="1" dirty="0"/>
          </a:p>
          <a:p>
            <a:endParaRPr lang="en-US" dirty="0" smtClean="0"/>
          </a:p>
          <a:p>
            <a:endParaRPr lang="en-US" dirty="0" smtClean="0"/>
          </a:p>
          <a:p>
            <a:pPr marL="402336" lvl="1" indent="0">
              <a:buNone/>
            </a:pPr>
            <a:endParaRPr lang="en-US" i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40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25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25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25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125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2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3250"/>
                            </p:stCondLst>
                            <p:childTnLst>
                              <p:par>
                                <p:cTn id="39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2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2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Voucher Entry- Vendor Payment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676400"/>
            <a:ext cx="8001000" cy="5029200"/>
          </a:xfrm>
        </p:spPr>
      </p:pic>
    </p:spTree>
    <p:extLst>
      <p:ext uri="{BB962C8B-B14F-4D97-AF65-F5344CB8AC3E}">
        <p14:creationId xmlns:p14="http://schemas.microsoft.com/office/powerpoint/2010/main" val="118558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Voucher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4953000"/>
          </a:xfrm>
        </p:spPr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en-US" b="1" u="sng" dirty="0" smtClean="0"/>
              <a:t>TME Form(individuals), third screen</a:t>
            </a:r>
          </a:p>
          <a:p>
            <a:pPr marL="82296" indent="0">
              <a:buNone/>
            </a:pPr>
            <a:endParaRPr lang="en-US" b="1" u="sng" dirty="0" smtClean="0"/>
          </a:p>
          <a:p>
            <a:r>
              <a:rPr lang="en-US" dirty="0" smtClean="0"/>
              <a:t>In description field*, include the location and date of the expense</a:t>
            </a:r>
          </a:p>
          <a:p>
            <a:pPr marL="82296" indent="0">
              <a:buNone/>
            </a:pPr>
            <a:r>
              <a:rPr lang="en-US" sz="2600" dirty="0" smtClean="0"/>
              <a:t>Examples</a:t>
            </a:r>
            <a:r>
              <a:rPr lang="en-US" sz="2600" dirty="0"/>
              <a:t>:</a:t>
            </a:r>
          </a:p>
          <a:p>
            <a:pPr lvl="1"/>
            <a:r>
              <a:rPr lang="en-US" i="1" dirty="0" err="1" smtClean="0"/>
              <a:t>Rmb</a:t>
            </a:r>
            <a:r>
              <a:rPr lang="en-US" i="1" dirty="0" smtClean="0"/>
              <a:t>- Japan- 4/5 – 5/5</a:t>
            </a:r>
            <a:endParaRPr lang="en-US" i="1" dirty="0"/>
          </a:p>
          <a:p>
            <a:pPr lvl="1"/>
            <a:r>
              <a:rPr lang="en-US" i="1" dirty="0" err="1" smtClean="0"/>
              <a:t>Rmb</a:t>
            </a:r>
            <a:r>
              <a:rPr lang="en-US" i="1" dirty="0" smtClean="0"/>
              <a:t>- airfare- SEA 4/15 – 4/30</a:t>
            </a:r>
            <a:endParaRPr lang="en-US" i="1" dirty="0"/>
          </a:p>
          <a:p>
            <a:pPr lvl="1"/>
            <a:r>
              <a:rPr lang="en-US" i="1" dirty="0" err="1" smtClean="0"/>
              <a:t>Rmb</a:t>
            </a:r>
            <a:r>
              <a:rPr lang="en-US" i="1" dirty="0" smtClean="0"/>
              <a:t>- </a:t>
            </a:r>
            <a:r>
              <a:rPr lang="en-US" i="1" dirty="0" err="1" smtClean="0"/>
              <a:t>trvl</a:t>
            </a:r>
            <a:r>
              <a:rPr lang="en-US" i="1" dirty="0" smtClean="0"/>
              <a:t>- CA- 5/2 – 5/22</a:t>
            </a:r>
            <a:endParaRPr lang="en-US" i="1" dirty="0"/>
          </a:p>
          <a:p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*</a:t>
            </a:r>
            <a:r>
              <a:rPr lang="en-US" sz="2200" dirty="0" smtClean="0"/>
              <a:t>We use this information for IRS reporting requirements. </a:t>
            </a:r>
            <a:endParaRPr lang="en-US" sz="2200" dirty="0"/>
          </a:p>
          <a:p>
            <a:endParaRPr lang="en-US" dirty="0" smtClean="0"/>
          </a:p>
          <a:p>
            <a:pPr marL="402336" lvl="1" indent="0">
              <a:buNone/>
            </a:pPr>
            <a:endParaRPr lang="en-US" i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04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25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2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25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2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25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2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500"/>
                            </p:stCondLst>
                            <p:childTnLst>
                              <p:par>
                                <p:cTn id="3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2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75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2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Voucher Entry- TME (individuals)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447800"/>
            <a:ext cx="7848600" cy="5181600"/>
          </a:xfrm>
        </p:spPr>
      </p:pic>
    </p:spTree>
    <p:extLst>
      <p:ext uri="{BB962C8B-B14F-4D97-AF65-F5344CB8AC3E}">
        <p14:creationId xmlns:p14="http://schemas.microsoft.com/office/powerpoint/2010/main" val="200427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Voucher Entry- Use tax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608" y="1752600"/>
            <a:ext cx="7498080" cy="4495800"/>
          </a:xfrm>
        </p:spPr>
        <p:txBody>
          <a:bodyPr/>
          <a:lstStyle/>
          <a:p>
            <a:r>
              <a:rPr lang="en-US" dirty="0"/>
              <a:t>Check for sales </a:t>
            </a:r>
            <a:r>
              <a:rPr lang="en-US" dirty="0" smtClean="0"/>
              <a:t>tax. </a:t>
            </a:r>
          </a:p>
          <a:p>
            <a:pPr marL="82296" indent="0">
              <a:buNone/>
            </a:pPr>
            <a:endParaRPr lang="en-US" dirty="0" smtClean="0"/>
          </a:p>
          <a:p>
            <a:r>
              <a:rPr lang="en-US" dirty="0" smtClean="0"/>
              <a:t>Enter </a:t>
            </a:r>
            <a:r>
              <a:rPr lang="en-US" dirty="0"/>
              <a:t>‘UT’ in the tax code field if </a:t>
            </a:r>
            <a:r>
              <a:rPr lang="en-US" dirty="0" smtClean="0"/>
              <a:t>it was not </a:t>
            </a:r>
            <a:r>
              <a:rPr lang="en-US" dirty="0"/>
              <a:t>added to invoice </a:t>
            </a:r>
            <a:r>
              <a:rPr lang="en-US" dirty="0" smtClean="0"/>
              <a:t>or paid when the expense was incurred.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39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25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Voucher Entry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219200"/>
            <a:ext cx="7727950" cy="5220880"/>
          </a:xfrm>
        </p:spPr>
      </p:pic>
    </p:spTree>
    <p:extLst>
      <p:ext uri="{BB962C8B-B14F-4D97-AF65-F5344CB8AC3E}">
        <p14:creationId xmlns:p14="http://schemas.microsoft.com/office/powerpoint/2010/main" val="118176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2362200" y="3581400"/>
            <a:ext cx="6400800" cy="1371600"/>
          </a:xfrm>
        </p:spPr>
        <p:txBody>
          <a:bodyPr>
            <a:normAutofit/>
          </a:bodyPr>
          <a:lstStyle/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0930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917268" cy="935018"/>
          </a:xfrm>
        </p:spPr>
        <p:txBody>
          <a:bodyPr/>
          <a:lstStyle/>
          <a:p>
            <a:r>
              <a:rPr lang="en-US" dirty="0" smtClean="0"/>
              <a:t>Email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057400"/>
            <a:ext cx="6870700" cy="2286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580817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6800" y="152400"/>
            <a:ext cx="6965245" cy="838201"/>
          </a:xfrm>
        </p:spPr>
        <p:txBody>
          <a:bodyPr/>
          <a:lstStyle/>
          <a:p>
            <a:r>
              <a:rPr lang="en-US" dirty="0" smtClean="0"/>
              <a:t>W-9</a:t>
            </a:r>
            <a:endParaRPr lang="en-US" dirty="0"/>
          </a:p>
        </p:txBody>
      </p:sp>
      <p:pic>
        <p:nvPicPr>
          <p:cNvPr id="6" name="Content Placeholder 5" descr="130419102028_0001.pdf - Adobe Reader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04800"/>
            <a:ext cx="6656347" cy="6248400"/>
          </a:xfrm>
        </p:spPr>
      </p:pic>
    </p:spTree>
    <p:extLst>
      <p:ext uri="{BB962C8B-B14F-4D97-AF65-F5344CB8AC3E}">
        <p14:creationId xmlns:p14="http://schemas.microsoft.com/office/powerpoint/2010/main" val="198005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Vendor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do we require written requests (email) for new vendors?</a:t>
            </a:r>
          </a:p>
          <a:p>
            <a:pPr lvl="1"/>
            <a:r>
              <a:rPr lang="en-US" dirty="0" smtClean="0"/>
              <a:t>An Internal Control to ensure only legitimate vendors are being set up</a:t>
            </a:r>
          </a:p>
          <a:p>
            <a:pPr lvl="1"/>
            <a:r>
              <a:rPr lang="en-US" dirty="0" smtClean="0"/>
              <a:t>Documentation for Audit purposes</a:t>
            </a:r>
          </a:p>
          <a:p>
            <a:r>
              <a:rPr lang="en-US" dirty="0" smtClean="0"/>
              <a:t>Why do we require a W9 for all New Vendors?</a:t>
            </a:r>
          </a:p>
          <a:p>
            <a:pPr lvl="1"/>
            <a:r>
              <a:rPr lang="en-US" dirty="0" smtClean="0"/>
              <a:t>To ensure proper vendor set-up </a:t>
            </a:r>
          </a:p>
          <a:p>
            <a:pPr lvl="1"/>
            <a:r>
              <a:rPr lang="en-US" dirty="0" smtClean="0"/>
              <a:t>IRS reporting purposes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800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5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2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2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750"/>
                            </p:stCondLst>
                            <p:childTnLst>
                              <p:par>
                                <p:cTn id="33" presetID="5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250"/>
                            </p:stCondLst>
                            <p:childTnLst>
                              <p:par>
                                <p:cTn id="39" presetID="5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2438400" y="3733800"/>
            <a:ext cx="6400800" cy="823912"/>
          </a:xfrm>
        </p:spPr>
        <p:txBody>
          <a:bodyPr>
            <a:normAutofit/>
          </a:bodyPr>
          <a:lstStyle/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77238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are payments delayed?</a:t>
            </a:r>
          </a:p>
          <a:p>
            <a:r>
              <a:rPr lang="en-US" dirty="0" smtClean="0"/>
              <a:t>How </a:t>
            </a:r>
            <a:r>
              <a:rPr lang="en-US" dirty="0"/>
              <a:t>can I get my payment processed faster? </a:t>
            </a:r>
          </a:p>
          <a:p>
            <a:r>
              <a:rPr lang="en-US" dirty="0" smtClean="0"/>
              <a:t>Which </a:t>
            </a:r>
            <a:r>
              <a:rPr lang="en-US" dirty="0"/>
              <a:t>form do I use</a:t>
            </a:r>
            <a:r>
              <a:rPr lang="en-US" dirty="0" smtClean="0"/>
              <a:t>?</a:t>
            </a:r>
          </a:p>
          <a:p>
            <a:r>
              <a:rPr lang="en-US" dirty="0" smtClean="0"/>
              <a:t>Should I and can I enter Invoices, VP &amp; TME’s?</a:t>
            </a:r>
            <a:endParaRPr lang="en-US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63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250"/>
                            </p:stCondLst>
                            <p:childTnLst>
                              <p:par>
                                <p:cTn id="14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750"/>
                            </p:stCondLst>
                            <p:childTnLst>
                              <p:par>
                                <p:cTn id="26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delayed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Missing information; paperwork</a:t>
            </a:r>
          </a:p>
          <a:p>
            <a:pPr lvl="1"/>
            <a:r>
              <a:rPr lang="en-US" dirty="0" smtClean="0"/>
              <a:t>Receipts</a:t>
            </a:r>
          </a:p>
          <a:p>
            <a:pPr lvl="1"/>
            <a:r>
              <a:rPr lang="en-US" dirty="0" smtClean="0"/>
              <a:t>Support documentation</a:t>
            </a:r>
          </a:p>
          <a:p>
            <a:r>
              <a:rPr lang="en-US" dirty="0" smtClean="0"/>
              <a:t>Incorrect information; paperwork</a:t>
            </a:r>
          </a:p>
          <a:p>
            <a:pPr lvl="1"/>
            <a:r>
              <a:rPr lang="en-US" dirty="0" smtClean="0"/>
              <a:t>Wrong or missing voucher #</a:t>
            </a:r>
          </a:p>
          <a:p>
            <a:pPr lvl="1"/>
            <a:r>
              <a:rPr lang="en-US" dirty="0" smtClean="0"/>
              <a:t>Incorrect form</a:t>
            </a:r>
          </a:p>
          <a:p>
            <a:pPr lvl="1"/>
            <a:r>
              <a:rPr lang="en-US" dirty="0" smtClean="0"/>
              <a:t>W9 information doesn’t match Payee</a:t>
            </a:r>
          </a:p>
          <a:p>
            <a:pPr lvl="1"/>
            <a:r>
              <a:rPr lang="en-US" dirty="0" smtClean="0"/>
              <a:t>Incorrect General Ledger </a:t>
            </a:r>
            <a:r>
              <a:rPr lang="en-US" dirty="0" smtClean="0"/>
              <a:t>Information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679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50"/>
                            </p:stCondLst>
                            <p:childTnLst>
                              <p:par>
                                <p:cTn id="15" presetID="5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5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2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25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250"/>
                            </p:stCondLst>
                            <p:childTnLst>
                              <p:par>
                                <p:cTn id="33" presetID="5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0"/>
                            </p:stCondLst>
                            <p:childTnLst>
                              <p:par>
                                <p:cTn id="39" presetID="5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2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750"/>
                            </p:stCondLst>
                            <p:childTnLst>
                              <p:par>
                                <p:cTn id="45" presetID="5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2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9500"/>
                            </p:stCondLst>
                            <p:childTnLst>
                              <p:par>
                                <p:cTn id="51" presetID="5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1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1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12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1450</TotalTime>
  <Words>956</Words>
  <Application>Microsoft Office PowerPoint</Application>
  <PresentationFormat>On-screen Show (4:3)</PresentationFormat>
  <Paragraphs>183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Solstice</vt:lpstr>
      <vt:lpstr>Payments to Vendors  Workshop</vt:lpstr>
      <vt:lpstr>Master Vendor File</vt:lpstr>
      <vt:lpstr>New Vendor Requests</vt:lpstr>
      <vt:lpstr>Email</vt:lpstr>
      <vt:lpstr>W-9</vt:lpstr>
      <vt:lpstr>New Vendor Documentation</vt:lpstr>
      <vt:lpstr>Payments</vt:lpstr>
      <vt:lpstr>Payments</vt:lpstr>
      <vt:lpstr>Reasons for delayed payments</vt:lpstr>
      <vt:lpstr>Reasons for delayed payments</vt:lpstr>
      <vt:lpstr>Prevent Delayed Payments  </vt:lpstr>
      <vt:lpstr>Forms Location on Website</vt:lpstr>
      <vt:lpstr>Prevent Delayed Payments  </vt:lpstr>
      <vt:lpstr>invoices</vt:lpstr>
      <vt:lpstr>Invoices</vt:lpstr>
      <vt:lpstr>Invoices</vt:lpstr>
      <vt:lpstr>Invoices</vt:lpstr>
      <vt:lpstr>Invoices</vt:lpstr>
      <vt:lpstr>Vendor payment form</vt:lpstr>
      <vt:lpstr>Vendor Payment Form</vt:lpstr>
      <vt:lpstr>Vendor Payment Form </vt:lpstr>
      <vt:lpstr>Vendor Payment Form</vt:lpstr>
      <vt:lpstr>PowerPoint Presentation</vt:lpstr>
      <vt:lpstr>Voucher Entry</vt:lpstr>
      <vt:lpstr>Voucher Entry- Invoice # field</vt:lpstr>
      <vt:lpstr>Voucher Entry-Date Field</vt:lpstr>
      <vt:lpstr>Voucher Entry</vt:lpstr>
      <vt:lpstr>Voucher Entry (address look-up)</vt:lpstr>
      <vt:lpstr>Voucher Entry (address look-up)</vt:lpstr>
      <vt:lpstr>Voucher Entry</vt:lpstr>
      <vt:lpstr>Voucher Entry</vt:lpstr>
      <vt:lpstr>Voucher Entry-Invoices</vt:lpstr>
      <vt:lpstr>Voucher Entry</vt:lpstr>
      <vt:lpstr>Voucher Entry- Vendor Payment</vt:lpstr>
      <vt:lpstr>Voucher Entry</vt:lpstr>
      <vt:lpstr>Voucher Entry- TME (individuals)</vt:lpstr>
      <vt:lpstr>Voucher Entry- Use tax</vt:lpstr>
      <vt:lpstr>Voucher Entry</vt:lpstr>
      <vt:lpstr>QUESTIONS?</vt:lpstr>
    </vt:vector>
  </TitlesOfParts>
  <Company>Whitman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Accounts Payable</dc:title>
  <dc:creator>user</dc:creator>
  <cp:lastModifiedBy>user</cp:lastModifiedBy>
  <cp:revision>150</cp:revision>
  <cp:lastPrinted>2013-04-29T17:18:56Z</cp:lastPrinted>
  <dcterms:created xsi:type="dcterms:W3CDTF">2013-04-19T17:58:27Z</dcterms:created>
  <dcterms:modified xsi:type="dcterms:W3CDTF">2013-04-30T15:25:07Z</dcterms:modified>
</cp:coreProperties>
</file>