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8"/>
  </p:notesMasterIdLst>
  <p:handoutMasterIdLst>
    <p:handoutMasterId r:id="rId29"/>
  </p:handoutMasterIdLst>
  <p:sldIdLst>
    <p:sldId id="293" r:id="rId2"/>
    <p:sldId id="257" r:id="rId3"/>
    <p:sldId id="258" r:id="rId4"/>
    <p:sldId id="259" r:id="rId5"/>
    <p:sldId id="261" r:id="rId6"/>
    <p:sldId id="262" r:id="rId7"/>
    <p:sldId id="263" r:id="rId8"/>
    <p:sldId id="291" r:id="rId9"/>
    <p:sldId id="292" r:id="rId10"/>
    <p:sldId id="264" r:id="rId11"/>
    <p:sldId id="265" r:id="rId12"/>
    <p:sldId id="268" r:id="rId13"/>
    <p:sldId id="267" r:id="rId14"/>
    <p:sldId id="290" r:id="rId15"/>
    <p:sldId id="277" r:id="rId16"/>
    <p:sldId id="279" r:id="rId17"/>
    <p:sldId id="280" r:id="rId18"/>
    <p:sldId id="281" r:id="rId19"/>
    <p:sldId id="287" r:id="rId20"/>
    <p:sldId id="282" r:id="rId21"/>
    <p:sldId id="283" r:id="rId22"/>
    <p:sldId id="284" r:id="rId23"/>
    <p:sldId id="285" r:id="rId24"/>
    <p:sldId id="286" r:id="rId25"/>
    <p:sldId id="288" r:id="rId26"/>
    <p:sldId id="289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BB5"/>
    <a:srgbClr val="B1E739"/>
    <a:srgbClr val="D87828"/>
    <a:srgbClr val="D1F18B"/>
    <a:srgbClr val="66F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83566" autoAdjust="0"/>
  </p:normalViewPr>
  <p:slideViewPr>
    <p:cSldViewPr snapToGrid="0" snapToObjects="1">
      <p:cViewPr varScale="1">
        <p:scale>
          <a:sx n="96" d="100"/>
          <a:sy n="96" d="100"/>
        </p:scale>
        <p:origin x="21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77E732-9849-4A9F-9183-6219BE444AA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99D216-1385-4006-9273-8AFEB81DC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3AD3A-294D-4E80-B6D0-303E135F296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B6013-47EE-4C4A-9FED-09082838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8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35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46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31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1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97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1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25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2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19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558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4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13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1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00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67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992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3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4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13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60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31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53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6013-47EE-4C4A-9FED-0908283848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28701E-CAF4-4159-9B3E-41C86DFFA30D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lds.ed.gov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studentloans.gov/myDirectLoan/repaymentEstimator.ac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acecorps.gov/" TargetMode="External"/><Relationship Id="rId5" Type="http://schemas.openxmlformats.org/officeDocument/2006/relationships/hyperlink" Target="http://www.americorps.gov" TargetMode="External"/><Relationship Id="rId4" Type="http://schemas.openxmlformats.org/officeDocument/2006/relationships/hyperlink" Target="http://www.studentaid.ed.gov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finaid@whitman.edu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studentloan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lds.ed.gov/" TargetMode="External"/><Relationship Id="rId5" Type="http://schemas.openxmlformats.org/officeDocument/2006/relationships/hyperlink" Target="http://www.ombudsman.ed.gov/" TargetMode="External"/><Relationship Id="rId4" Type="http://schemas.openxmlformats.org/officeDocument/2006/relationships/hyperlink" Target="http://www.annualcreditreport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asecho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uacct@whitma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FinAid\Karri\exit counseling 2017\B100 BookstoreAd.GL_005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66" t="13710" r="-1981" b="-1008"/>
          <a:stretch/>
        </p:blipFill>
        <p:spPr bwMode="auto">
          <a:xfrm>
            <a:off x="-181899" y="0"/>
            <a:ext cx="9611034" cy="541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-181899" y="5348748"/>
            <a:ext cx="9563053" cy="1509252"/>
          </a:xfrm>
          <a:prstGeom prst="rect">
            <a:avLst/>
          </a:prstGeom>
          <a:pattFill prst="ltDnDiag">
            <a:fgClr>
              <a:schemeClr val="bg2">
                <a:lumMod val="50000"/>
              </a:schemeClr>
            </a:fgClr>
            <a:bgClr>
              <a:schemeClr val="accent3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68826" y="5687875"/>
            <a:ext cx="929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C000"/>
                </a:solidFill>
              </a:rPr>
              <a:t>Direct Loan Exit Counseling</a:t>
            </a:r>
            <a:endParaRPr lang="en-US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ynergyprograms.com/wp-content/uploads/2012/02/Relax-Your-Fat-Off-Cover-image-300x3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43" y="3962400"/>
            <a:ext cx="2748116" cy="274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15" y="1509252"/>
            <a:ext cx="6059642" cy="4144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One-time grace period</a:t>
            </a:r>
          </a:p>
          <a:p>
            <a:pPr lvl="1"/>
            <a:r>
              <a:rPr lang="en-US" dirty="0" smtClean="0"/>
              <a:t>Subsidized and Unsubsidized Loans – 6 months; Perkins Loans – 9 months</a:t>
            </a:r>
          </a:p>
          <a:p>
            <a:pPr lvl="1"/>
            <a:r>
              <a:rPr lang="en-US" dirty="0" smtClean="0"/>
              <a:t>Begins after you graduate, leave school, or drop below 6 credits</a:t>
            </a:r>
          </a:p>
          <a:p>
            <a:pPr lvl="1"/>
            <a:r>
              <a:rPr lang="en-US" dirty="0" smtClean="0"/>
              <a:t>Monthly payments begin when your grace period ends</a:t>
            </a:r>
            <a:endParaRPr lang="en-US" dirty="0"/>
          </a:p>
          <a:p>
            <a:pPr lvl="1"/>
            <a:r>
              <a:rPr lang="en-US" dirty="0" smtClean="0"/>
              <a:t>You are responsible for the interest that accrues on</a:t>
            </a:r>
          </a:p>
          <a:p>
            <a:pPr lvl="3"/>
            <a:r>
              <a:rPr lang="en-US" dirty="0" smtClean="0"/>
              <a:t>Direct Unsubsidized Loans</a:t>
            </a:r>
          </a:p>
          <a:p>
            <a:pPr lvl="3"/>
            <a:r>
              <a:rPr lang="en-US" dirty="0" smtClean="0"/>
              <a:t>Direct Subsidized disbursed  between  7/1/12 and 7/1/14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Grace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56806"/>
            <a:ext cx="7556313" cy="3228474"/>
          </a:xfrm>
        </p:spPr>
        <p:txBody>
          <a:bodyPr/>
          <a:lstStyle/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sz="2400" dirty="0">
                <a:hlinkClick r:id="rId3"/>
              </a:rPr>
              <a:t>www.nslds.ed.gov</a:t>
            </a:r>
            <a:endParaRPr lang="en-US" sz="2400" dirty="0"/>
          </a:p>
          <a:p>
            <a:r>
              <a:rPr lang="en-US" dirty="0" smtClean="0"/>
              <a:t>Central database for student aid records</a:t>
            </a:r>
          </a:p>
          <a:p>
            <a:pPr lvl="1"/>
            <a:r>
              <a:rPr lang="en-US" dirty="0" smtClean="0"/>
              <a:t>Track federal loans from disbursement to payoff</a:t>
            </a:r>
          </a:p>
          <a:p>
            <a:pPr lvl="1"/>
            <a:r>
              <a:rPr lang="en-US" dirty="0" smtClean="0"/>
              <a:t>Total student loan indebtedness</a:t>
            </a:r>
          </a:p>
          <a:p>
            <a:pPr lvl="1"/>
            <a:r>
              <a:rPr lang="en-US" dirty="0" smtClean="0"/>
              <a:t>Loan status and interest rate</a:t>
            </a:r>
          </a:p>
          <a:p>
            <a:pPr lvl="1"/>
            <a:r>
              <a:rPr lang="en-US" b="1" i="1" dirty="0" smtClean="0"/>
              <a:t>Find the servicer for your loans</a:t>
            </a:r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8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Student Loan Data System</a:t>
            </a:r>
            <a:endParaRPr lang="en-US" dirty="0"/>
          </a:p>
        </p:txBody>
      </p:sp>
      <p:pic>
        <p:nvPicPr>
          <p:cNvPr id="5122" name="Picture 2" descr="http://thecollegeinvestor.com/wp-content/uploads/2013/09/NSLD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162" y="4685279"/>
            <a:ext cx="4200659" cy="137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4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45" y="2145394"/>
            <a:ext cx="8229600" cy="3371152"/>
          </a:xfrm>
        </p:spPr>
        <p:txBody>
          <a:bodyPr/>
          <a:lstStyle/>
          <a:p>
            <a:r>
              <a:rPr lang="en-US" sz="3200" dirty="0" smtClean="0"/>
              <a:t>$19,605</a:t>
            </a:r>
          </a:p>
          <a:p>
            <a:pPr marL="0" indent="0">
              <a:buNone/>
            </a:pPr>
            <a:r>
              <a:rPr lang="en-US" dirty="0" smtClean="0"/>
              <a:t> (4-year private average: $29,214)</a:t>
            </a:r>
          </a:p>
          <a:p>
            <a:r>
              <a:rPr lang="en-US" dirty="0" smtClean="0"/>
              <a:t>Estimated monthly payment: $197</a:t>
            </a:r>
          </a:p>
          <a:p>
            <a:r>
              <a:rPr lang="en-US" dirty="0" smtClean="0"/>
              <a:t>Total Paid (Loan + Interest): $23,596*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 smtClean="0"/>
              <a:t>*A Direct Subsidized Loan repaid at 3.8% interest, assuming the standard repayment plan of 10 years, or 120 payments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2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2017 Whitman College Federa</a:t>
            </a:r>
            <a:r>
              <a:rPr lang="en-US" dirty="0"/>
              <a:t>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Student Loan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lifecoachlinda.files.wordpress.com/2013/03/decision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623" y="1250490"/>
            <a:ext cx="4300377" cy="433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1652"/>
            <a:ext cx="7556313" cy="4601496"/>
          </a:xfrm>
        </p:spPr>
        <p:txBody>
          <a:bodyPr>
            <a:normAutofit/>
          </a:bodyPr>
          <a:lstStyle/>
          <a:p>
            <a:r>
              <a:rPr lang="en-US" dirty="0" smtClean="0"/>
              <a:t>Standard </a:t>
            </a:r>
          </a:p>
          <a:p>
            <a:r>
              <a:rPr lang="en-US" dirty="0" smtClean="0"/>
              <a:t>Graduated</a:t>
            </a:r>
          </a:p>
          <a:p>
            <a:r>
              <a:rPr lang="en-US" dirty="0" smtClean="0"/>
              <a:t>Extended </a:t>
            </a:r>
          </a:p>
          <a:p>
            <a:r>
              <a:rPr lang="en-US" dirty="0" smtClean="0"/>
              <a:t>Income-Based (IBR)</a:t>
            </a:r>
          </a:p>
          <a:p>
            <a:r>
              <a:rPr lang="en-US" dirty="0" smtClean="0"/>
              <a:t>Income-Contingent (ICR)</a:t>
            </a:r>
          </a:p>
          <a:p>
            <a:r>
              <a:rPr lang="en-US" dirty="0" smtClean="0"/>
              <a:t>Pay As You Earn (PAYE)</a:t>
            </a:r>
          </a:p>
          <a:p>
            <a:r>
              <a:rPr lang="en-US" dirty="0" smtClean="0"/>
              <a:t>Consolidation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954"/>
            <a:ext cx="8229600" cy="1143000"/>
          </a:xfrm>
        </p:spPr>
        <p:txBody>
          <a:bodyPr/>
          <a:lstStyle/>
          <a:p>
            <a:r>
              <a:rPr lang="en-US" dirty="0" smtClean="0"/>
              <a:t>Repayment Plan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3" y="1601310"/>
            <a:ext cx="3685470" cy="5034116"/>
          </a:xfrm>
        </p:spPr>
        <p:txBody>
          <a:bodyPr>
            <a:normAutofit/>
          </a:bodyPr>
          <a:lstStyle/>
          <a:p>
            <a:r>
              <a:rPr lang="en-US" sz="2100" dirty="0">
                <a:hlinkClick r:id="rId2"/>
              </a:rPr>
              <a:t>https://</a:t>
            </a:r>
            <a:r>
              <a:rPr lang="en-US" sz="2100" dirty="0" smtClean="0">
                <a:hlinkClick r:id="rId2"/>
              </a:rPr>
              <a:t>studentloans.gov/myDirectLoan/repaymentEstimator.action</a:t>
            </a:r>
            <a:endParaRPr lang="en-US" sz="2100" dirty="0" smtClean="0"/>
          </a:p>
          <a:p>
            <a:r>
              <a:rPr lang="en-US" sz="2100" dirty="0" smtClean="0"/>
              <a:t>Log in with your FSA ID, and the estimator will show you what repayment options will look like based on </a:t>
            </a:r>
            <a:r>
              <a:rPr lang="en-US" sz="2100" b="1" dirty="0" smtClean="0"/>
              <a:t>your </a:t>
            </a:r>
            <a:r>
              <a:rPr lang="en-US" sz="2100" dirty="0" smtClean="0"/>
              <a:t>loan history.</a:t>
            </a:r>
          </a:p>
          <a:p>
            <a:r>
              <a:rPr lang="en-US" sz="2100" dirty="0" smtClean="0"/>
              <a:t>Compares all repayment options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Repayment Calculator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819" y="1567571"/>
            <a:ext cx="4364976" cy="419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3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00" y="1614282"/>
            <a:ext cx="4459887" cy="4049097"/>
          </a:xfrm>
        </p:spPr>
        <p:txBody>
          <a:bodyPr>
            <a:normAutofit/>
          </a:bodyPr>
          <a:lstStyle/>
          <a:p>
            <a:r>
              <a:rPr lang="en-US" sz="2500" dirty="0" smtClean="0"/>
              <a:t>Interest rate reductions-</a:t>
            </a:r>
          </a:p>
          <a:p>
            <a:pPr lvl="1"/>
            <a:r>
              <a:rPr lang="en-US" dirty="0" smtClean="0"/>
              <a:t>Consecutive, on-time, monthly payments</a:t>
            </a:r>
          </a:p>
          <a:p>
            <a:pPr lvl="1"/>
            <a:r>
              <a:rPr lang="en-US" dirty="0" smtClean="0"/>
              <a:t>Sign up for automatic payments</a:t>
            </a:r>
          </a:p>
          <a:p>
            <a:pPr lvl="1"/>
            <a:r>
              <a:rPr lang="en-US" dirty="0" smtClean="0"/>
              <a:t>Check with servicer for details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Tax credits and deductions-</a:t>
            </a:r>
            <a:r>
              <a:rPr lang="en-US" dirty="0" smtClean="0">
                <a:hlinkClick r:id="rId3"/>
              </a:rPr>
              <a:t>www.irs.gov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Saving Benefits</a:t>
            </a:r>
            <a:endParaRPr lang="en-US" dirty="0"/>
          </a:p>
        </p:txBody>
      </p:sp>
      <p:pic>
        <p:nvPicPr>
          <p:cNvPr id="2050" name="Picture 2" descr="Image result for graduation piggy bank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8" r="10296"/>
          <a:stretch/>
        </p:blipFill>
        <p:spPr bwMode="auto">
          <a:xfrm>
            <a:off x="4881716" y="2146454"/>
            <a:ext cx="3805084" cy="25775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178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431"/>
            <a:ext cx="5363497" cy="442272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Receive a copy of your signed MPN (master promissory note)</a:t>
            </a:r>
          </a:p>
          <a:p>
            <a:r>
              <a:rPr lang="en-US" sz="2200" dirty="0" smtClean="0"/>
              <a:t>Receive a disclosure statement</a:t>
            </a:r>
          </a:p>
          <a:p>
            <a:r>
              <a:rPr lang="en-US" sz="2200" dirty="0" smtClean="0"/>
              <a:t>Receive a six month grace period</a:t>
            </a:r>
          </a:p>
          <a:p>
            <a:r>
              <a:rPr lang="en-US" sz="2200" dirty="0" smtClean="0"/>
              <a:t>Prepay all or part of your loan without penalty</a:t>
            </a:r>
          </a:p>
          <a:p>
            <a:r>
              <a:rPr lang="en-US" sz="2200" dirty="0" smtClean="0"/>
              <a:t>Deferments and forbearance, if eligible</a:t>
            </a:r>
          </a:p>
          <a:p>
            <a:r>
              <a:rPr lang="en-US" sz="2200" dirty="0" smtClean="0"/>
              <a:t>Written notice if your loan is sold</a:t>
            </a:r>
          </a:p>
          <a:p>
            <a:r>
              <a:rPr lang="en-US" sz="2200" dirty="0" smtClean="0"/>
              <a:t>Proof of discharge after repaying loan in full</a:t>
            </a: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rights</a:t>
            </a:r>
            <a:endParaRPr lang="en-US" dirty="0"/>
          </a:p>
        </p:txBody>
      </p:sp>
      <p:pic>
        <p:nvPicPr>
          <p:cNvPr id="1026" name="Picture 2" descr="http://info.vanhornlawgroup.com/hs-fs/hubfs/student%20loan%20borrowers%20ebook%20cover.png?t=1490274076723&amp;width=228&amp;name=student%20loan%20borrowers%20ebook%20cover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" t="2782" r="2903" b="13747"/>
          <a:stretch/>
        </p:blipFill>
        <p:spPr bwMode="auto">
          <a:xfrm>
            <a:off x="6019418" y="1675072"/>
            <a:ext cx="2667382" cy="3418039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4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0.tqn.com/d/credit/1/0/g/-/-/-/iStock_000011960215XSmal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453" y="3760839"/>
            <a:ext cx="4129548" cy="309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964" y="1245130"/>
            <a:ext cx="7556313" cy="4144963"/>
          </a:xfrm>
        </p:spPr>
        <p:txBody>
          <a:bodyPr>
            <a:normAutofit/>
          </a:bodyPr>
          <a:lstStyle/>
          <a:p>
            <a:r>
              <a:rPr lang="en-US" sz="2500" dirty="0" smtClean="0"/>
              <a:t>Repay your loan(s)</a:t>
            </a:r>
          </a:p>
          <a:p>
            <a:r>
              <a:rPr lang="en-US" sz="2500" dirty="0" smtClean="0"/>
              <a:t>Make on-time, monthly payments</a:t>
            </a:r>
          </a:p>
          <a:p>
            <a:r>
              <a:rPr lang="en-US" sz="2500" dirty="0" smtClean="0"/>
              <a:t>Read correspondence from servicer</a:t>
            </a:r>
          </a:p>
          <a:p>
            <a:r>
              <a:rPr lang="en-US" sz="2500" dirty="0" smtClean="0"/>
              <a:t>Notify the servicer of changes within 10 days- School and enrollment status and name, address and phone number</a:t>
            </a:r>
          </a:p>
          <a:p>
            <a:r>
              <a:rPr lang="en-US" sz="2500" dirty="0" smtClean="0"/>
              <a:t>Ask your servicer for help! </a:t>
            </a:r>
          </a:p>
          <a:p>
            <a:pPr marL="0" indent="0">
              <a:buNone/>
            </a:pPr>
            <a:endParaRPr lang="en-US" sz="2500" dirty="0" smtClean="0"/>
          </a:p>
          <a:p>
            <a:endParaRPr lang="en-US" sz="2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your responsibilities?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8297"/>
            <a:ext cx="8229600" cy="3038168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Pay on time!</a:t>
            </a:r>
          </a:p>
          <a:p>
            <a:r>
              <a:rPr lang="en-US" sz="2500" dirty="0" smtClean="0"/>
              <a:t>A payment received one day late is considered delinquent</a:t>
            </a:r>
          </a:p>
          <a:p>
            <a:r>
              <a:rPr lang="en-US" sz="2500" dirty="0" smtClean="0"/>
              <a:t>Delinquent payments are reported to the credit bureau</a:t>
            </a:r>
          </a:p>
          <a:p>
            <a:r>
              <a:rPr lang="en-US" sz="2500" dirty="0" smtClean="0"/>
              <a:t>Always call your servicer or school for help</a:t>
            </a:r>
            <a:endParaRPr lang="en-US" sz="2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Delinquency and Default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farmbureaubank.com/Content/Images/Masthead/ProductDebtCancellatio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3" t="5512" r="4978" b="7087"/>
          <a:stretch/>
        </p:blipFill>
        <p:spPr bwMode="auto">
          <a:xfrm>
            <a:off x="5378245" y="3706761"/>
            <a:ext cx="3578942" cy="21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9819"/>
            <a:ext cx="6238568" cy="4525963"/>
          </a:xfrm>
        </p:spPr>
        <p:txBody>
          <a:bodyPr>
            <a:normAutofit/>
          </a:bodyPr>
          <a:lstStyle/>
          <a:p>
            <a:r>
              <a:rPr lang="en-US" sz="2100" dirty="0" smtClean="0"/>
              <a:t>Full amount of loan is due</a:t>
            </a:r>
          </a:p>
          <a:p>
            <a:pPr lvl="1"/>
            <a:r>
              <a:rPr lang="en-US" sz="2100" dirty="0" smtClean="0"/>
              <a:t>Including collection costs</a:t>
            </a:r>
          </a:p>
          <a:p>
            <a:r>
              <a:rPr lang="en-US" sz="2100" dirty="0" smtClean="0"/>
              <a:t>Subject to federal and state offsets</a:t>
            </a:r>
          </a:p>
          <a:p>
            <a:pPr lvl="1"/>
            <a:r>
              <a:rPr lang="en-US" sz="2100" dirty="0" smtClean="0"/>
              <a:t>Wages and tax refund may be garnished</a:t>
            </a:r>
          </a:p>
          <a:p>
            <a:r>
              <a:rPr lang="en-US" sz="2100" dirty="0" smtClean="0"/>
              <a:t>Credit will be tarnished</a:t>
            </a:r>
          </a:p>
          <a:p>
            <a:r>
              <a:rPr lang="en-US" sz="2100" dirty="0" smtClean="0"/>
              <a:t>Loss of deferment and forbearance options</a:t>
            </a:r>
          </a:p>
          <a:p>
            <a:r>
              <a:rPr lang="en-US" sz="2100" dirty="0" smtClean="0"/>
              <a:t>Loss of eligibility for future financial aid</a:t>
            </a:r>
          </a:p>
          <a:p>
            <a:r>
              <a:rPr lang="en-US" sz="2100" dirty="0" smtClean="0"/>
              <a:t>May lose eligibility for certain federal or state jobs</a:t>
            </a:r>
          </a:p>
          <a:p>
            <a:r>
              <a:rPr lang="en-US" sz="2100" dirty="0" smtClean="0"/>
              <a:t>May lose professional license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Default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523" y="1372708"/>
            <a:ext cx="5137355" cy="4525963"/>
          </a:xfrm>
        </p:spPr>
        <p:txBody>
          <a:bodyPr/>
          <a:lstStyle/>
          <a:p>
            <a:r>
              <a:rPr lang="en-US" dirty="0" smtClean="0"/>
              <a:t>Your packet</a:t>
            </a:r>
          </a:p>
          <a:p>
            <a:r>
              <a:rPr lang="en-US" dirty="0" smtClean="0"/>
              <a:t>Loan types and interest rates</a:t>
            </a:r>
          </a:p>
          <a:p>
            <a:r>
              <a:rPr lang="en-US" dirty="0" smtClean="0"/>
              <a:t>The grace period</a:t>
            </a:r>
          </a:p>
          <a:p>
            <a:r>
              <a:rPr lang="en-US" dirty="0" smtClean="0"/>
              <a:t>Average loan debt for your class</a:t>
            </a:r>
          </a:p>
          <a:p>
            <a:r>
              <a:rPr lang="en-US" dirty="0" smtClean="0"/>
              <a:t>Repayment plans and incentives</a:t>
            </a:r>
          </a:p>
          <a:p>
            <a:r>
              <a:rPr lang="en-US" dirty="0" smtClean="0"/>
              <a:t>Avoiding delinquency and default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Agenda</a:t>
            </a:r>
            <a:endParaRPr lang="en-US" dirty="0"/>
          </a:p>
        </p:txBody>
      </p:sp>
      <p:pic>
        <p:nvPicPr>
          <p:cNvPr id="2050" name="Picture 2" descr="K:\FinAid\Karri\exit counseling 2017\B00E Campus-FallBeauty.GL81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719" y="1270154"/>
            <a:ext cx="2945081" cy="44361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716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803"/>
            <a:ext cx="5279922" cy="4906079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Postponement of payments</a:t>
            </a:r>
          </a:p>
          <a:p>
            <a:r>
              <a:rPr lang="en-US" dirty="0" smtClean="0"/>
              <a:t>Not automatic</a:t>
            </a:r>
          </a:p>
          <a:p>
            <a:pPr lvl="1"/>
            <a:r>
              <a:rPr lang="en-US" dirty="0" smtClean="0"/>
              <a:t>You must apply and receive approval from your servicer</a:t>
            </a:r>
          </a:p>
          <a:p>
            <a:pPr lvl="1"/>
            <a:endParaRPr lang="en-US" dirty="0"/>
          </a:p>
          <a:p>
            <a:pPr marL="228600" lvl="1" indent="0">
              <a:buNone/>
            </a:pPr>
            <a:r>
              <a:rPr lang="en-US" dirty="0" smtClean="0"/>
              <a:t>Most common reasons deferment is granted: you are in school, unemployed, have economic issues (hardship) or are in the military service.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r>
              <a:rPr lang="en-US" dirty="0" smtClean="0"/>
              <a:t>When subsidized loans are deferred, the federal government pays the interest.  </a:t>
            </a: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Deferment</a:t>
            </a:r>
            <a:endParaRPr lang="en-US" dirty="0"/>
          </a:p>
        </p:txBody>
      </p:sp>
      <p:sp>
        <p:nvSpPr>
          <p:cNvPr id="4" name="AutoShape 2" descr="data:image/jpeg;base64,/9j/4AAQSkZJRgABAQAAAQABAAD/2wCEAAkGBxQSEhQUExQWFhUUGRcWFxgYGBcdHBgXFBwXGBccHBgYHCggHBolHBcUITEhJSkrLi4uFx8zODMsNygtLiwBCgoKDg0OGhAQGywmICUsLC0sLC0sLCwsLCwsLCwsLCwsLCwsLCwsLCwsLCwsLCwsLCwsLCwsLCwsLCwsLCwsLP/AABEIAMgA9AMBEQACEQEDEQH/xAAcAAABBQEBAQAAAAAAAAAAAAADAgQFBgcBAAj/xABIEAACAAQBCAcCDQIEBQUAAAABAgADBBEhBQYSMUFRgZETImFxobHRBzIUIzM0QlJicnOyweHwgpIVQ6KzFnSD0vEkJlOEwv/EABsBAQACAwEBAAAAAAAAAAAAAAABBAMFBgIH/8QAPhEAAgICAAQCBwYEBAUFAAAAAAECAwQRBRIhMQZBEzJRYXGBkRQiQqGxwTM00fAjUoLhJDVDYnJEU7LC8f/aAAwDAQACEQMRAD8AoCoe/uiD0GlmIA4RYAMqwAeWMcRsgSGRNxt2HVzgAujbWLfrxgBwqwJQVRABtesX8+cALWXuN+w6+eowApddjcHcYAKogBSDXtFxEA6E3Ydh9dkAdUYm+79YA7aBJw468fMcYECCm7Hz5beESBGB1QAj09IAGU3cj+h9YAEw2bcYAE0AAdN3L0MCBu8ABYQA3dYEAGgADrAADEkB5YiCQxF4kB0lbjwMQAmno+9h3wJNCX2cs8iXNkzQzOisUcWxYX6rD9RxiSNlZyhkmdTtozpbJuJGB7mGBiCQUswAVUB7PEcoEhApGsYbxiP2gAqQARRACwMcRfDbABBL3Hgf0PrEA6NoIsb6j/MYAVaBJ0btm6APaO7kf0MCBN4A4YASQMMNgxGv94kAypHbhs9IAGRAA28IAC67sfMesAAaAAuIEDd14+f7wA3aAATBAgBMEABgAsuADqIkDhYgkVUnqHdugDVsqTykihKkg9CLWPYkV75Na0bjhNUbFJSWwlJnO9tCcqzUOsMBe3keUeY3vzLN/CIS6wegc7IFDVYyXMiYfon3Sfun9DGeNkZdjUXYd1PddCCypmpUSLkppoPpJjzGsR70VdkSmGqBIRVB14HeNfoYAWqHZ1u7Xy9IAUhvABAIgkWDhY6txgDgTcbdh1cDrHGBBwtbA4eXOAFwJEqcBuxw4mBBy27kfX1gBB3bbDy8YASYkA3F+/ePTbAAG8N/81QAJhAA5g/m2AAOvH+boEDdoABMF/WAG8wQIAMIAAREgcKL6x6xADJL3Hn6wAcYaxb+b4EnakdQwBpWcb2kUP4I8kirk+R0HAltTIRZsVdm/cQqzYnZjcCWydl6bKtotcfVbEftwjLG6UShfw6q3utP2okZlZSVXy8ro3P0087geYMWI3xfc01/CrYdYdRjV5nPbTp5izk2DAN6E8ozLr2NdKMovUlogJ1OyNoupVhsYEHxgQeJvrF/PnEA6E3G/YcDz1HwgD18bajuMCRUAclnE9wgQd0Rs6viOWsQBxsAL89m3bAHIEnL4WMCAZG7kf0PrEgQ0ACHZvMADZR3Hw5QAB8NfPZ+0ABaBABxrgBvMEAAeAG7rAgAYAcIIAOggSOJZgDlWo0DhY9npAGgZ2PaTQfgfpLinl+R0vh5bU/kQmTyGmy1OpnRT3FgD5xWh1kkb3J3CqUl5IvOUMyBrkzCPsvjyYY87xdljL8JzNHG5Lpat/Aq+UMnzZBtNQruOtT3HVwirOEodzd4+VTkL7j+QBZsedmdwHVJXNLN0Yqewx7jNrsV7caFi1JbJ6TnKHGhUy1mrvsL+nK0WI5HtNPfwdd639TjZBp5+NNO0WP+W/6bfOM8Zxl2NTbjW1euiEyhkedI+UQgfWGK8x+sTowbGSnjqwMAd0Rsw7DiOeseMAcxFycAbY7OcAdMCTwa0AJIGzA9mrl6QIEG9rkcRiOO6AEbeHpEg4Ts2QAMjd4+sABaABmAG5Xh5ftAgC4trgADQA3df5s/aAG7iBAGAHCIdhB78IAMuGsEd8CRxLgD1X7hgC657PaTk/8AA/SXFLM8jqvDS2p/IgckTfj5P4kv8yxVrf3kb7Nj/gT+DNLz6yzNpRJaU1rswIIuCANojYZFjgk0cdwjCrypTjMVkDLSZRlTJU1AGA6wF7EHAMu0G8K7FammRm4U+H2xnB9PIz+ulGVNeWTijFeUUZrlk0dXjzV1UbF5oeZMydNnhjKXS0LXxF8d149wrlJbRXycumiSjY9bAMxUkMCCMCCLEHtBjy+j0zLHlnFSj1TCJOiUzzKtPuTWT85Z0vAkOv1Xxw79cZo3yRrb+F02dUtP3D1moqn3gaeYdoto37dluUWI3Rkaa7hl1fVdUMq/Necg0pdpyb0xNvu7eF4ymvfToyFxUkG4O0H0MQSJIHd3auXpAgSCbXthvHZ2awIA4WuIA9fyESBJAPYd49IAGwPf2j02QAMmABNr5/pAA3H8PrAAWGrfAgC0AN3G79oAA8AN3gQBIgBwggBwhIgSHWWu63aP3gDlWh0DYg+BgC1e0F7SsnfgHylRQzvI6/wtHas+RW8jT/8A1Ej8WV+dYqVP76Oizof8PP4P9DaM6M3VrUUF2QoSVIAIxwxB/QiNtbUrF1PnnD+ITw5uUVvfcYZn5qPRzHd5ivpKFAUEbb3N48UUOtttlrinFY5kIxjHWijZ4zwa2fbY1uIAvFLIf+IzpuEVtYkNl9zGkiRRq7kDpWDk/fIRB+XiTF7Hjy17OV4va7stxXl0+hVM+5HR1bHZMVX44qeN1vxirkrUze8En6TG0/J6F5CyIKqQ7o5E2WTdTiCLXUjaNo26omupTjtdzzmZ08a9RktxZCrNjBs2fLtbQZJ0etnhwH1BlSZKN5blezZy1R7jY49irfh1W+sibXL0qeLVUlWP10wPr4xZjkL8Rpb+Dtdan8mDmZtpNBalnK/2HIDDj+wjMpKXY1VtNlT1NaIGpopkk2mIyHHWPI6jwj0YkxuSDr5jA/vEA4Rux8+W2AB6USDl4AHYeJxH8xgAbKe/u17NkACJgATGAAMP5+8CADwAF4AbuN3j6wIG5MAOVG/CBIddUAOFEAcq/cMAWX2j/JZO/APlLjX53kdj4U7WfIquRfnEj8WV+dYp1eujps/+Wn8H+hqHtVyjNkLTtJmMjaTYqezbvjY5k5QScWcX4dxasic42x2tFSX2kVwQppSyT9Mp1h3WOjzEVfttmtG+fhnD5+br8N9Cv0LPOnInvNNdVvtJc2J8bxghuc0vabTIVePjykuiijUPaTlMUtNIkocSy2F8dGVY+ejGzyZ8kEkcRwPGeVfOcvY/qxv7RGE2mpqoWsbAnZaYLjxEeMr70FIscC3Vk2US/toh/Z/lfoqpVJ6s7qH72tfHDjGHFs1PXtNjx3EdmPzrvHqOsqZEJyl0CjqzCJg7ENyx4EMOW+Pc6t26K2PnKPD/AEj7rp8yRz+WRK6NERRNOJI1hBgL2137dxj3k8qSS7lbgjvtlKUm+X9ypyphJAGs4DjFVHQSiktscTQyHRdSrDYwIPjHpprozDCULFzQe0LlVBBuCQRtEFJo8zqjJaaJ6jzomAaM0LNTaHGPP1ixHIku5qcjhFU+sOj/ACCtRUdR8m5p3P0W9wnjq58IsRtjI01/D76uutr3EXlLN6fJxKaSfXTrC3bbEcYyFIiGN9eNht4QAkruPA+sADbDXhr/AJ2wAgwAh8dfPbzgABB7/OAAsYEAWgADiAG7iAA3gQOZZgSHUDdygA6jceeEAJrMENwR/N8AWT2j/JZO/APlLjX53kdj4U7WfIp1JPMuYjgXKMrgbypDDyihGXK0zrL6lbXKD81os2eOdwr5codGUeWSTjcG4tgdfhFnIyFaktGm4TweeDZKTltNFUiqb8ufspyb0lZ0h1SFLf1N1R4FouYUNz37DmfE2T6PGVa/E/0L7lbL2Tpk16apKaSEA9IvVuRfB9Qt2kYxenZU3ySOWxsLPhWr6U9P2Hs5clS3yXMlSLMkuXpS7HS+T6wAN8cBbjC2CdTSJwMmyvPjZZ3b6+XcxKROKMGU2KkMO8YiNNFuL2fSba42QcX5o3zJuUJM2Qlc1h8USzYdUDFx2WIPKN5GScef3Hy2+iyu54y/zdjG8sZwtUT5k1h7x6vYowUcrRqbLueTZ9CwuHLHojWu/n8ReTK1TNl4/TXX3iFclzIjKpapn8H+hd/abMtOk/cbzEXMt9Uc14ejuEyopOips6JwHlKjvcorNo4togmwO+0e4pvsVrZ11tKb1vsdWdDYcNknk7Lk2T7jm244jkYywtlHsUb+H02+suvtJM5Qpan5xK6Nz/mSsN2seoMWI5Cfc0t/B7Ida3sa1WarEadNMWeu4EBhwPlGdNPsamdc63qa0V6fKZCVdSp2qwt4GJPI3YY4YeI9YAG5tr57OcACaABTMdf784EAGG7HzgADGAAPAACIEDmXAkOkAHSAOVR6hgC/5bzcbKNJRzKaYhaVL0SpOBuFviNRBXURFbJodiWjecE4rDClJWLoyg5Szdqqc/GyHUbwNJf7luI1s6LI90dtj8VxL/Umv0/UigYxGwT32OwJJzNnOmdQluiCMrkaQYa7biCCDr390Z6b5VdjVcR4TTnac20120ReUaxp015re9MYseOyMU5OUnIu41CoqjUuyRfvY/V41EgnBgHAv3q1h3Wi9gy7xOV8UUaddyXuKJlei6CfNlf/ABuy8AcPC0UrY8s2jp8G702PCz2ov8s/+3D/ADXUYxsP/S/37TktJ8dXx/8AqZrGsO4HOTflpX30/MI9V+sviVsv+BP/AMX+hefbC5E+RY26jeYi9nd0cx4VinCzftKNLrmGvGKKkzqZURfY1f2YBVpnnsQvSOEBPYQox7WNu+NpiJcnMzg/EMpSyVVHyWyr50y+iq567NLSHc/W/W3CK1y1Y0bvhs/SYkZexa+hYavMp9EPIcOCAdFsDwIwPhGd43nFmqq43Hm5bo695XaqmmyTaajIe0YcDqPCK8oyj3Rt6b6bluuWztNWshurFTvBtCM2uwtx4WLUlsnZWcnSLoVMtJy7yLMOI/aLEMh+Zp8jgsH1ren+QOZkCmn4007QY/5c3yDa/OLMbIy7M0t+FfT60entIDKeR59OfjJbKPrDFT/UMI9lUi2t3d3pAAX593pAgC0ABcwA3cfw+sAAJgQOkUbiO4/oYEhgLajfwMAGBtrBEAFIDC2uAFUYmSsZMxkNycCR5QGix0GflbKwmhJy/aFj/cv6gwGtdh5Myvkqs+cSDJf66g/ml4niCIxTprn3RfxuKZeP6k3r2PqgFR7O5U4FqKqSYNisQeGkurlFWeCvws3+N4qkul0fmisZUzSrKe/SSGK/WTrLzXEcQIqzxrI90dBjcaw79cs9P2PoQhGzaIwNaNnGSktpi5E5kOkjFSNqkg8xEqTXVHmyqFseWa2veKqqlpjF3YszaydZ2YwlJye2RVVCqKhBaSLTKznlf4S1EQwmYWNuqfjRM17MPKLfp4+g5PM598KuXFFlLXL+nTRUYpnSjnJvy0r76fmEeq/WXxK2X/An/wCL/Qu/tk+Xp/uN5rF7O7o5nwo1yWfEz+NedbJ6W2ahnQTQ5LpJSg30pbva9roRNa52Xe0bSzddUV8Dg8LlzM+2bflLXz6L8iM9qsombT1C3tNlgXGq64jwYxhzF1UjZeGp/dsol5PZ32VZUmtVGUXJl9G7aN8LgoBhxMTh2SctEeJMSqNKsjHrvuPMp56ioJppiAET1UEaiEmWNwd47Y9zyFN8jXmVsfg0qIfaYy6crf5FkylmlSzGIlt0Uy19EEEWP2DqHdaM86IPt0NVj8Wya1uS5o/35lQyxkebTTVlmzlxddG9yB2RUnU4PRv8XPryIOfbXfYxE0g2OBGwx46ot8sZLa6lgyDlWpN1lHpQBcy2sbrtsDjhhqO0a4sVWTfbqafPw8Vadi5d+aFzKGjqX0GltSzmNur7pPap1eEWI2pvT6Gmv4dOEeetqS9xSa2naU7y3FmRip7xhyjKa4Zv/DAAXHHzgBu8ACvAgcJAkMPSAY5R90AEFjrHEYeWHhABVTc3MfqIAWFYfRv2qbwJOFVbX6QAlKYqdJGZTvBI8RAaJugztrpFuuJqjY4v/qHW8YbI0P5mclBVC1ZSaLG3XTWMd62YR4lVCfdFvHz8nH/hza93kBbMejqcaKrF/qPiRwNmHERVnhRfqs32N4puj0uin8OhXsqZkVsjFpJdfrSzpDl7w5RUni2R8joMbj2Hd05tP2P+9FedSpsQQRrBwI4Rgaa7m3hOM1uL2ciD2Ep5ug6ta+iwa2/RN4mL00zFbX6SuUPamjU5GftDVKEq5Wjf666a8wCRj2Rs1lVTWpHDWcCzsWXNjy38HpjWszUo2m0r0bXEycAwWZpLooGdiLkke4dsQ6K3JOB7r4tmQqsryF5ea69ehN5xZ7yaapNPNll0CqWK2Ni1zYqezRPGMtmTGEuVlLC4Lfk0enrfXfb2kTn/ADJNVk2XPp7GXJdQMCuiD8WV0TbaUjHk8s6eaPkXOCxuxeIOq7o5L6+ZX/ZN8/8A+jM85cV8L1zb+J/5VfFEC3z4/wDMH/cjD/1vmbJf8v8A9H7Gh+0DNyrnTln0wDBUClQ1muL4i9ht33i/kUzlLmgcpwbiOLVW6cjzffuiu5AylPavppdTph0bRAcYgG5242wjBVOfpUpm0zsfHjg2WY+tP2F2yhlKhqJ7009NGYG0A9rXJAIs64g47cItylXKXJLuc9Rj5tFSvqf3e/8AaKi0x8n1hFyejb+5G9QecVN+isOgUY8Qw9+b/U0fLNElXT6UuxYqHlsNd9a49sX5xU47RyWPbLGu5ZduzRnGdkrppcurGDH4qeLapiDAkDEaQB5QhLmiRmUehtaXZ9V8GVJzbXzGIj2VQTGAAuYACRAgcIp7+701wJCBv4YAcgwAVYEhUgAimACglsLaROAFrkk6rbbwBcJGYDGUrGb0cw60OIG4X3xOjymRVdmpVytcrpF3yyD4a/CI0TshZyW6rqQRsYEHxgADUi61JB7IEklQ5eraf5OcWUfRezD/AFYjgRDZGiUbO+RPGjXUatvZRjq1i9iD3GPMoRl3RYpyr6HuuTQE5sZNqvmtUZT/AFJl9f8AXYngTFaeFB+r0N5jeJsivStSkvoyHyrmBWSblUE5PrSyCbbOqceV4qTw7I9up0GN4ixLfXfK/f8A1KzPksh0XUq25gQeRis4tdzdV3V2LcGmdp57S2DIxVhiCpIPMQUnF7QtprtjyzSaFVdU81y8xizta7HWbAAX4AQlJye2RTRCmPJWtL2Fpzby9JFDU0k9ivSaRlnRJAYgWvogm+kAYt02x9G4SNBxHh97zYZNK3rW+v8AX3C/ZN8//wCjM80hheuPE38qviiBb58f+YP+5GH/AK3zNkv+X/6P2L3n9nRU0dYokzLKZakowBUm7cRwI1Rdyb51z6HNcF4Xj5mM3Yuu31Xcgcn5datyrSzXUK11QgG46ofHHv1Rhhb6S5M2OTgLC4ZZWnvrv9C4ZTzGWdWfCZc+x6RHmIQDimibCxwOA1xaljKU+dM0NHGp04rx5w2mmk/iVH2i5SRq99E3CqiEj6wuT5iKmXNOw6Hw/jyjhrmXdt/Itnsty8JiNTscU6ydqE4jgfOLOJbzLlZovEWA6rFdFdH3+P8Aucy/QLKqXlthIrwRfYs8Yq3Z1iD/AFGMj/w7Pc/1KsV9rw9fir/+P+xm1TKaW7IwsyEqw3EYGM5pxq9v3EAAYHv8+UABLCBA4SBI5Rz/AD94AIoG63aDABVXc3MekAEW+6/djABZALMFUEsxsFsbkncIEmjZEyPKydK6epI6XYNej9ld7dv6REpKC2zJRRZfPkgiJn5RqMoTgqAgD3VBsFH1mO/+CKbnO2XQ6WONj4FXNZ1f6/AkBJyjTatJ1G4hxyPWHhHvV0Crz8PyO/R/Q8c6Ffq1VOrb8Me+zesSsjXrIxz4PGXWqYFsl5Nn/Ju0hjsJIH+q45GM0bYS8zX28PyK+8foNKvMeeMZLy5q7MbH08Y9lR7Xcga3J02VhOlMvaRccxAjZHNSI17b9kAOqLKFVT/Iz2A3E3H9rXEBomVz20xoVtLLnDaQAD2YG4iJRjLujLVdbU91ya+AI5JyTVfIzXpXP0Xvo82uOTcIrTw65duhusbxHl1dJ6kvzI/KPs7qkGlJ0KhN6MAf7WNuRMVZ4U126nQY3ibFs6Wbi/qVeso5ko2moyHVZgR5xVlCUe6N5TlU3LdckxNNUvLYNLZkYaipIPMREZOL2j3bTXbHlsW17zsmpImLMPWIcOb7SDpHnEqWpcx5spUqnVHotaNNOduTK4BauVoNqDODh3TExXvwjZfaKbOkkcU+E8Swm5US2vc/2ZG/4NTU+UaFqWZpy5rE+8GAsDaxHftjx6OELYuBZlm5ORgXRyFprXloc5NyhoZaqpLn4uoJlsMfe0VKnDUfeH9Ueoz1e4vzMN+Nz8Krtiusf0KHl2gNPUTpRv1HYAnWVOKnvKkHjFC6PLNo6vh16vxoTXs/PzD5q1M2XVyWkAs+kBoj6QPvDutfGPWO5Ka5TFxauqeLNWvS1+fkbbnbkj4VTOg98deWdoddVj24jjG3thzx0fOuH5P2e9S8uz+DMmy6/Ty5dT9M/EzxbVOljAndpLj/AEmPNNnPH3mXieJ9nvaXqvqvgyvvGU14JoAHpGBASWwgSOEgAqGADKYAPTS2dwqgszWAAGJPZAGg0ciTkqUJtQQ9S46qg30exd3a3Lt8WWxrW2XMLBty58sF082VyS9TlOo37/qS1/nExQXPfI6uSx+F0e/82zUMiZHl0svQQY/SY62O8+kbGutQWkcfl5dmTPmn/wDhIE2j2VktmdZ45ypNJlSgCoPWewuSNind2xRvuT+6jquE8NnX/i2fJf1Kys6KuzduA6pcoPLN0dl7iRHtTkuzK9mLXZ60UycpM75y4PozB9oAHmPSM8cmS7msu4NTL1egaZVZPqPlZBlsfpJh+X0MZo5EX3NZbwe+Hq9RvMzPlzMaWqU/Zf1GI5RlUk+zNfZTbW/vRZEV+bNVK96SXUfSTrD1idGLZBzqZb2ZSp3EWMCTtHMnSLGROdO4kDWdmowI0TknPafbQqpMuoTUdJQCRwGieUQ0n0Z7hOdb3BtP3CGTJFTsmUkxu8pfxUDgojBPFrl7jb43iDMp6N8y942q/Z5OI06WbKqE19VgG7NfVPMRUnhSXqvZ0GN4oon0ti4/mVfKGS50g2nSnl/eBtz1RVlVOPdG+ozse9brmmN6ecyMHRirKbhgbEHsMeVJp7RnsqhZFxmtph2yjMM4Ty15oZX0jtZbWvbuEevSPm5n3MP2StUumK1Fpr6krnhlmXWzkmy0ZWKhXU2xYHC1td7xlvsVkk49yhwrDswqpV2Ncu9pmj+znNL4LL6aavx8waj/AJanG3ecL8ov4tHItvuclxzizyrPRwf3F+b9o8z8zo+BywkvGom4S1Ava+GkRxFhtPGPeRdyLS7srcJ4d9qs5p9IR6t/sZ9lOnFHTNIc6dTVFJs7G/RhSWQdrks1z39kRj1ci2+7PfF+IRyrFGC1GPRFXYxnNQCeBAI98AFUg6wD4eUCQthsuOMAHVTsIPfh+0ALZyouQbDbr8oAvcidKyVSy6jR6WoqF6ht1UBF7dgxF9pjFdcqo7Nlwvh0s63l3pLuVrJNHU5TqCdIsSR0kw+6i7gPJR+8a6EZ3y2zscm7G4XRyxXwXm37zY8iZHlUsoS5QsNbHazbSTvja11qC0jgsrKsybHOx/7D9msCTgBiY9ldJt6RmOemenSkyadvi9TuPp7wPs+ca/Iyd/didfwngvIlbcuvkvYU9Z0U9nRuA8yanSzZcu9tN1S+7SIH6x7rXNJIq5U/Q1Ss12RaKzMioT5NkmDv0TyOHjFmWLJdjSVcdol0mmvzIGrp5kltGYjIdx29x2xglGUejNrTdVeuat7ELOiNmRwCpPttiUzHKpNaaJWizhny7aMwkDY2I8dXCMsbpLzKF3DaLO8dfAlP+I5U4WqadHG8AX8fWM8cn2o1lvBP/bl9QMzI+T5/yU15DH6LavHDkYyq2D8zW2YGRX3j9BjWZk1KgmWZc5fsmx5HDkYyFR7Xcrldk5kwmymQ9qkeMCNjOQjI2lKmMh3qxHiIDROUmelZLGjN0ahN0xRe33gL87w7kpuL2noU1dkqp+Wp3pX+tKxX+1f+3jGCeNXLyNrj8bzKPxbXv6gpuYYmjSoqqVPH1SdFvDC/faKs8F/hZv8AG8UwfS6Ovev6Acg0H+H1Am19NO0U90qoZQ31iQbEDvjxVX6KW7EWOIZaz6PR4li690+jfuNGqM/aISHnJND6IwQXDknADRaxGO3VF55NfLzJnKw4Llu5Vyjrfn5a+JUKPSlK+VK0aU+b82lHZfUbbAB4Y6zGOmtyfpJ9/Iu8TzK6q1h43qr1n7WUytqmmuzzDpMxJYnaT5cItHPjVhw8YAE1/wDx/LwIAloAIhgAwgSxwDAHZi3FtUAWfNWpWtkNk6oazC7UznEqwHu+eG4kbox21qyOmXMDNniXKyPzXtQ99nmWGoqh6Kp6od7An6MzADH6rC1u3vinjTdcnXI6XjeLHNojmUddLr8P9jWI2RxZm3tbytUS9CSo0JEwYuDi7Y3Q7hax7b98UM2ycVpdjrPDOJj2yc59ZLsv3MwE4741uzt+RC1qjE8x4dSJbNqrvV0wtrnSvzCM1Ev8RGt4rVrEsfuNFz4zrm0U+UqFdFk0irDXY21jVF/Ivdclo5PhHCq82qTlvaYutq0ylk15wWzy9I79F5eLAHcV8xCTV1XMeKq58Oz1U30f5pmfUpLuqjWxCjibRQj1ejrrmq63N+SLhnZmylNKE2WzGxVWBxGO3nbnFu6hQjtHPcN4pZkXejnr3FeydTTJzFZY0mA0rXANhrtfXrEV4RcuiNvk3V0LmsekJdirFWBDKbEHWCIPaemeoctkVKPZi1nQ2Q4Dulr3Q3R2XuJEe1NrsyvZi1z9aKZNU2dc0C0wLNXcyj9PSM0ciXmay3g9UvV6Hpn+Hz/lJJksfpS9XIekZlfF9zW28Iuh6vUaTsy1fGlqUf7L4HmNvCMqkn2ZQnTZX60SByjmzUyr9JTtYfSWzDmsSYtkD0ADXVipG4kEauMATFDnbXSMOl6VPqzAH8T1vGA6rsSFLnHk+dMVqqgCODfSlaib3uy3W/G8Y3TW3vRdr4llwjyqb127kVnNltqucXNwg6stfqoNXE6zGQpEK0ACcwAJjAgHpQApBuPMekAGUHdyMAG07a8O8QJCq8AJmgqQ6EhlIII1gjEEHeDAF1ynJGVqQVUoWq6cBZqjAuBjcAcSOIitk0865l3RvuB8T+zz9DZ6kvyLT7Oc6fhcno5h+OlAA/bXY3fsP7x6xrvSR0+6MXG+GfZLeaHqS7e73E9nFkZKuQ8l/pDqnarDURxjLZWpx5Wa7Cy54t0bYeX6Hz9lKheRNeVMFnQ2O7sI7CMY0c4OEtM+p4uTDIqVkOzG0eSwSWbPzyl/GlfnEZaP4iNbxb+Ts+DNgztzOl1zI7TGRkBUWsQQccQRG1ux429zg+HcXtwU1BJpsbVGTpeTMlz00y11c3bDSmTBoqANn0RHlwVNTRkjkWcS4hCevNfRFA9mlEZtdLvfRlBpja7YCy/6iD/TFHEjzWb9h1XiG5VYbj5y6f1NDr634bKyjIAxknRS+Fyqqw5TFaNhJ+kjKPsORoreJbTc+0uv16foZjm5l/oKiVMOAVhpbtFuq179hMa2m3lmmdtxHB9PjSivZv6dS25/UNqqW6aqkKB2uLDxGjyMWsmH3015mh4LkpY84y/B1+Q5zwopFLIky1QdMQAWGuy+8TjiSYm+MYRS8zFwq2/JyJTbfL7CtZNlmbMSWDYuQoJ7YrwXM9G6ybFRW7Guw6ynSPTzDLmW0gAcDcEHVa4Hbyj1OLg9Mw4t8MmvngCLEWuCL4i4IuOzfHnqjIuWW0mESf2xKkeJVJrTRK0WcE+X7swkbmxHjq4RljdJeZRt4bRZ3jr4D2ZliRPwqaaW/wBpRZuevheM0cj2o1lvBv8AJL6jKbmzQzvkZ7yW+rMFx4/oYzKyDNdZgX194/QiK7MWrQXQJOXfKa55Gx5R7KjTXRlaq5DyjozEZDuYEecANiYAGxgATGBAExIFoYgBkMCQ6TCNsAFDA6wOVvKAFqBfaMNh9YAd5vZWehqVmqbocHU4aSHWN1xrESQWXOiiNJOlZSojeTMIZguq7awR9RvA8IoXwdU/SR+Z13C8qGfjvCv7/hf9+aNMyJlVKqSk6Weqw1bQdoPaDF2E1OO0cvlY08e11z7oqftPzY+ESvhEpfjZQ6wGt5YxIsNZGJHGK2XRzx5l3RuuAcT+zW+im/uy/JmOxqT6GSWbPzyl/GlfnEZaP4iNdxb+Ts+DLn7WayZLqZBlzHQ9GcUZlPvb1MXM2coyWmc/4ax6raZ+kin181so1dlWfPAE2dMmBdQdiQO2xOvtijKyUu7Oopwsel7rgk/cjR/Y/k8iVOnbXYS17kFzh3tGwwYfdcjjvFGRu+FXklv6klmjmzUUtTUPNaW8ueCbgtpXvcXUj7TbTqEZaqZQk2/Mo8Q4jTk0VwgmnAyrOGi6GpnyvqOw4E3HgRGrujyzaO64bd6bFhP2o1bMidLrKSmebYzKRiLnHFVKqTf7JU96xtMeSsgm/I4Xi9U8TKshDtP9+uvqZvnjls1NZMmKToKdBPuphfibnjGvyLeexnY8HwVj4sU11fV/MVmdVsa2mBxvMWGPJ+kR54zVFYc2vYXz2o0wCS5+49Gx+9it+IPMRdy49FI5nw9a/SSpfmtoZZ1PelyfbEtLW1tt1S0eLusIFnhn3cnI35N/qTNPmzSyZSCpcCY9sS9usdi9gjKqIRX3u5r7OJ5NtjdK+6vcV/LuRWp5yIGuk0gS2PaQLG2645xgsq5ZaXmbXDz431SlJdYrqhpXUkyTM6Jx18MBje+q0eZRcXplmi+u+v0kewgzCDYgg7jgeRjz1Xc9pRktx6jmmr3Q3R2U9hI8o9qbXYwWYtc/WimSyZyOy6M1Zc5TrExQb/pGaORJdzW28Iql6vQhs5snUb0s2fJkGTMlGXcK3VImNo6tm3dsixCxTNNl4csdrb3soTd/P1EeymBb+WgARaAPLMgA6PAB0MCQoMAERseEAKddIWgC1ezzLajSoKnGTPuE0tQZsNHsDbO3vg0mtM9V2Sqmpwemh3kipbI1caeaT8GnG6sdQvgG7xgG7LHdFCDePZyvszrMmuPF8RXV/wASPde3+/I06nrpUwdSYjdzA+UX1JPszk502Qf3otGO+0nNn4LO6WWPiZxvh9B9q9x1jjGry6eV8y7M7zw/xP09XobH96P5oqlDVGVNlzFsWlsri+q6kEeUVYS5ZJo32TQr6pVy7NaJTOnON650d0VCileqSQbm+2Mt93pXvRR4ZwxYMXFS3tkJGA2hp03KqUuRUSnnDpToi6MNJXdtKZqxGGkL90bNzUKPuvqcNDFnlcWbui+Xb7ryS6EJm7n7VrOlpNmdIjOqtpKLhSQDYrbxvGGrLnzJM2fEOAY3oZTrWmlvv0O+1ih6OtEwDCcinvZOqfDQiM2Op79pPhi/nxnW+8X+TJP2Zm1FXcfyRlxf4Uijx9bzqvl+pm4jXHZrsTWZvz6m/EX9Yz438VGr41/JWfA0iob4W+VKFtY0JkvjLlkWx2MoPERsW+fmrZxlUXiqjKj57T+v9CMypKumRFbdLBHcqekY5x/hplzGs65k4+e/zZEe03KLfDiutURAB2m5JHfccowZc36TRtfDuNH7JzebbJQV/SZHScx61NNXRJ3KwUX7LN4CMylzUKT8jWzo9FxOVUe0k/02S2VJHSZTpSMdNFfglzGSS3bFlSizkwLY+x/qIztpg9dTC2E3Rv2gH0iLo7siTwy5wxLfd+5AZyBJdTMSWuiqEC2O4E6++K92lPSNvw3nsx1Kb2xik+Mey46xzVzL0FZ303+4YuYz7nOcdjrk+f7FFLRaOeBMYAGWgBSTDvgAgbsHL0gAqqMMORgAyj7R4i8CQig7wePrABBf6p84ADU2OIwI4H/zAF8o87qKspkk5RDdImGmATe2AYMuINtceZ1xmtSLGLmXYs+ep6Zz/hTJs4k01doG2ALLr7dKx8YrvDj+F6NzDxJc9K6CkvgErcxa8yykusE+UwHVdnthiNEHSA7wRGOWNbrXNst0ccwVNTdPK/atf7FXrcyK6VrkFu1CreRirLFsXkb6rj2FZ+LXxRB1NK8v5RGS+rTUr5iMLhJd0bKGTTZ6kk/gwUeTMegDwO6AaTWmSuWM4Z9UktJxVuj91tEBscMSNcZbLpTSUihicNpxZynVtb8vIk8086EpJFRKdGbpr2ZbYHR0cQSMIy03qEHFlDifCrMm+F0GumunzKvFU3yJnM359TfiL+sZ8b+KjV8a/krPgWWpyn8Hy87/AEWdJbfdmS5Y89E8IsufLkGkrxvT8G0u62/o2TftMniTNoHwCpMv2BQVvq7LxlynyuL95r+BVu2u+Pm4ld9rFGRVJOA6k2WtjvZb38CsV82P3lI3Hhm9OiVL7pjmnllMgTSR78wWvtBdVv58o9paxmYJzVnHIpeS/YsuRVDLQ1Nyejo5mkftIJQPHF4swW4xl7jR5UnG26j/ADT/AHY2yCxqUyZNJvotOUnbdQWUckMRB8/LL4mTIj9ld9T8+Uo2V67TqJ7A3BmzLd2kdHwtGvslub+J12FRyY1a/wC1foBWfHnZmdZI9Legre+l/wBxou4j7nLeI469H8/2Ke7RdOXBNAAie2APKYAKDABlaACqYEhVaACKYAMs47zAHNFTrVTw9IASaSWdhHcfWAFyJbobypzod4LKeamBGiYpM58oSraNRpgbHsfFhfxhsaJaT7RqpcJ1PLmb7Ai44XHhAlNrszhzqyZOt09BoHaUCcyRonwMY3VW+6LlfEcuv1bH9T3+GZGnj4uoeSb/AEiRr++CIwyw632NnV4kzIetp/IQ/s36TGmrJM3cDhh2lSfKMMsH2M2dXiuP46/oyMrfZ9XS7now4H1GBvwNjGGWHYjZVeI8KfdtfIga3JM+TfpZMxANZKmw/q1eMYZVTj3Rs6s/GtX3Jr69RkDGMtpp9hQNsRgRBPREoqS0xU6azkszFmOtiSSbYDE46gOUS5NvbPMaoRjyRWl7CVy5nJOq0lrO0T0V9EgWJvYY8oy2XysSTKOFwunEnKVe/vFpzYz0pzIWmr5emssAIxQOLLgoK2vcDC9tkWacmDjy2Gh4jwTIjc7sR9+63oZZ+52SqlJdPTArJlkG9tEEgWUBdigE6+zdHjJyIzXLHsWuCcItx5u+/wBZ/MsGRMpaOQnYGxRZiDvJNvzRYrn/AMPs0+Zi74uo67tMJ7MqsfAJlxjTtMYd5S/kSIYkv8L4EeIKtZy/7tf0MoL4k78ecaxvb2d3XBRgo+xBUqCNcNkOtE3RTNKhr/8A6n+40bDCfrfI4/xTHlVX+r9isNwi+cgCY9hiQC0ogHlI/hiQFXvMQAw7x4wAVb/wiACI/YcIEi1mDfABlaAFgwAoGAF6UAdBgBStrgBRe+vHvx84AG0pDrUeXlAAjSLsLDuPrAD6kypVyj8VVTALfSZiP7SSIbI0TFNn5XpbS6OaO0C55WgF07B3z2kTPneTUYn3nS1/Ff8A9R5dcH3RZrzMiv1JtfMEKjIk/wCjOp2OG2w/tLCMMsWuXkbGnj+bX05t/E9/wXRzfm2UZZ+zMC3J7wV8jGGWCvJm0p8VzXSyvfwf7AKn2a1ii69HMG9W/wC4CMMsKa7Gyp8T4s/XTX5kDWZt1cr36eaO5S35bxglRZHujZ08VxLfVmvn0/Ui9tto1iMbTRejOMuzPXiNvsOSPNza6khk3LU6QkxJb2SaCHWwxuLX33tGSFsoJpFXJ4fRkTjOxdV2I+MZcPQJJvJh/wDQZQ76T/caNhg/iON8Wf8AS+f7FbYxsDjQTGABlokCVMAFUxACqYAKpgAktsOMAGWYYEi1I3CAFgj/AMH1gBYI3nwMAKUm2seMALF/4RAHQdeB5QBzpBvgBQMAevAHg2vugD2lAHNKAEPY6wD3wABqVDs5XgQLp2mSsZU6bLP2XI8iLwGiXpc8soStVRpjdMUH9L+MBofj2izXAFTRSJ4HZY+IIHKIcU+6MsL7a/Uk18GI/wAfyRNwnUU2QTclkNx4EE/2xiljVy8i/VxrNqfSe/j1PDJGSp/yOUDKJOCzVw7rHRPEmMMsGL7M2lPim+P8SKf5f1Fn2dznBNPPkTx9l7HjrA5xglgyXZmyq8U0Sf34tfmRNdmdWyr6VO5A2pZuQGJ5RhljWR8jZ08bwrXpT18eh2kkslDlAOrKQaTBlIPyjbDFrCi1zbNB4othYqnBp9+3yKoxi+ciCYxIEE9sCBK37OcAEBI2QJCB994AKsztiAERsIAKrQAtWgSEVoAWGgBStgIAUGgBQaAF9Kd8AJBGJsOUAduP4TAHgRvPgfSAPcR4iAEgn+GAOE9hgBBcb4A5pQAktACLwAgtAgC6A7BADf4OBYjAjEEbIkEpSZy10n5OrnAbmbT/AD3tAjQ8yrntWVNOZE9pbKxUkhbN1CCMR2gQJK0TAAmaAEaUAf/Z"/>
          <p:cNvSpPr>
            <a:spLocks noChangeAspect="1" noChangeArrowheads="1"/>
          </p:cNvSpPr>
          <p:nvPr/>
        </p:nvSpPr>
        <p:spPr bwMode="auto">
          <a:xfrm>
            <a:off x="155575" y="-1143000"/>
            <a:ext cx="29146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4" name="Picture 6" descr="http://www.affordableschoolsonline.com/wp-content/uploads/shutterstock_102146065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9"/>
          <a:stretch/>
        </p:blipFill>
        <p:spPr bwMode="auto">
          <a:xfrm>
            <a:off x="6097564" y="1801097"/>
            <a:ext cx="2422087" cy="271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2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Temporary reduction or postponement of payments</a:t>
            </a:r>
          </a:p>
          <a:p>
            <a:r>
              <a:rPr lang="en-US" dirty="0" smtClean="0"/>
              <a:t>This is also not automatic!</a:t>
            </a:r>
          </a:p>
          <a:p>
            <a:pPr lvl="1"/>
            <a:r>
              <a:rPr lang="en-US" dirty="0" smtClean="0"/>
              <a:t>You must apply and receive approval from the lender/servicer.</a:t>
            </a:r>
          </a:p>
          <a:p>
            <a:r>
              <a:rPr lang="en-US" dirty="0" smtClean="0"/>
              <a:t>Primary reasons</a:t>
            </a:r>
          </a:p>
          <a:p>
            <a:pPr lvl="1"/>
            <a:r>
              <a:rPr lang="en-US" dirty="0" smtClean="0"/>
              <a:t>Poor health</a:t>
            </a:r>
          </a:p>
          <a:p>
            <a:pPr lvl="1"/>
            <a:r>
              <a:rPr lang="en-US" dirty="0" smtClean="0"/>
              <a:t>Residency program</a:t>
            </a:r>
          </a:p>
          <a:p>
            <a:pPr lvl="1"/>
            <a:r>
              <a:rPr lang="en-US" dirty="0" smtClean="0"/>
              <a:t>Financial hardship</a:t>
            </a:r>
          </a:p>
          <a:p>
            <a:r>
              <a:rPr lang="en-US" dirty="0" smtClean="0"/>
              <a:t>Interest will continue to accrue, even on subsidized loans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Forbearance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0.gstatic.com/images?q=tbn:ANd9GcQ566X_fNbD6yxTTSw5x0Xq1gqh4pZpYR7nsVgs6GPcHPzUsX7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66" y="4272780"/>
            <a:ext cx="4307534" cy="242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17638"/>
            <a:ext cx="8075255" cy="4369552"/>
          </a:xfrm>
        </p:spPr>
        <p:txBody>
          <a:bodyPr>
            <a:normAutofit/>
          </a:bodyPr>
          <a:lstStyle/>
          <a:p>
            <a:r>
              <a:rPr lang="en-US" sz="2100" dirty="0" smtClean="0"/>
              <a:t>Volunteer work</a:t>
            </a:r>
          </a:p>
          <a:p>
            <a:r>
              <a:rPr lang="en-US" sz="2100" dirty="0" smtClean="0"/>
              <a:t>Military service</a:t>
            </a:r>
          </a:p>
          <a:p>
            <a:r>
              <a:rPr lang="en-US" sz="2100" dirty="0" smtClean="0"/>
              <a:t>Teach or practice medicine in certain communities</a:t>
            </a:r>
          </a:p>
          <a:p>
            <a:endParaRPr lang="en-US" sz="2100" dirty="0"/>
          </a:p>
          <a:p>
            <a:r>
              <a:rPr lang="en-US" sz="2100" dirty="0" smtClean="0"/>
              <a:t>Other loan forgiveness</a:t>
            </a:r>
          </a:p>
          <a:p>
            <a:pPr lvl="1"/>
            <a:r>
              <a:rPr lang="en-US" sz="2100" dirty="0" smtClean="0">
                <a:hlinkClick r:id="rId4"/>
              </a:rPr>
              <a:t>www.studentaid.ed.gov</a:t>
            </a:r>
            <a:endParaRPr lang="en-US" sz="2100" dirty="0"/>
          </a:p>
          <a:p>
            <a:r>
              <a:rPr lang="en-US" sz="2100" dirty="0" err="1" smtClean="0"/>
              <a:t>Americorps</a:t>
            </a:r>
            <a:r>
              <a:rPr lang="en-US" sz="2100" dirty="0" smtClean="0"/>
              <a:t>- </a:t>
            </a:r>
            <a:r>
              <a:rPr lang="en-US" sz="2100" dirty="0" smtClean="0">
                <a:hlinkClick r:id="rId5"/>
              </a:rPr>
              <a:t>www.americorps.gov</a:t>
            </a:r>
            <a:endParaRPr lang="en-US" sz="2100" dirty="0" smtClean="0"/>
          </a:p>
          <a:p>
            <a:r>
              <a:rPr lang="en-US" sz="2100" dirty="0" smtClean="0"/>
              <a:t>Peace Corps- </a:t>
            </a:r>
            <a:r>
              <a:rPr lang="en-US" sz="2100" dirty="0" smtClean="0">
                <a:hlinkClick r:id="rId6"/>
              </a:rPr>
              <a:t>www.peacecorps.gov</a:t>
            </a:r>
            <a:endParaRPr lang="en-US" sz="21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Forgiveness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Encourages public service careers by forgiving the balance of borrowers’ loans after they make 120 qualifying payments</a:t>
            </a:r>
          </a:p>
          <a:p>
            <a:r>
              <a:rPr lang="en-US" dirty="0" smtClean="0"/>
              <a:t>Only available for Direct Loan program (DL) loans</a:t>
            </a:r>
          </a:p>
          <a:p>
            <a:r>
              <a:rPr lang="en-US" dirty="0" smtClean="0"/>
              <a:t>You must  be employed full time in an eligible public service job</a:t>
            </a:r>
          </a:p>
          <a:p>
            <a:r>
              <a:rPr lang="en-US" dirty="0" smtClean="0"/>
              <a:t>You must make 120 eligible monthly payments on or after October 1, 2007, while employed full time in an eligible job.</a:t>
            </a:r>
          </a:p>
          <a:p>
            <a:r>
              <a:rPr lang="en-US" dirty="0" smtClean="0"/>
              <a:t>Forgiveness will only be granted while you are still employed full time in an eligible public service job.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Service Loan Forgiveness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extreme circumstances-</a:t>
            </a:r>
          </a:p>
          <a:p>
            <a:pPr lvl="1"/>
            <a:r>
              <a:rPr lang="en-US" dirty="0" smtClean="0"/>
              <a:t>Total and permanent disability</a:t>
            </a:r>
          </a:p>
          <a:p>
            <a:pPr lvl="1"/>
            <a:r>
              <a:rPr lang="en-US" dirty="0" smtClean="0"/>
              <a:t>Inability to complete course of study due to school closure</a:t>
            </a:r>
          </a:p>
          <a:p>
            <a:pPr lvl="1"/>
            <a:r>
              <a:rPr lang="en-US" dirty="0" smtClean="0"/>
              <a:t>False certification by the school</a:t>
            </a:r>
          </a:p>
          <a:p>
            <a:pPr lvl="1"/>
            <a:r>
              <a:rPr lang="en-US" dirty="0" smtClean="0"/>
              <a:t>Death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Cancellation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seanheritage.com/wp-content/uploads/2013/05/succes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21" y="4347747"/>
            <a:ext cx="3344779" cy="251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1484"/>
            <a:ext cx="8229600" cy="4335807"/>
          </a:xfrm>
        </p:spPr>
        <p:txBody>
          <a:bodyPr>
            <a:normAutofit/>
          </a:bodyPr>
          <a:lstStyle/>
          <a:p>
            <a:r>
              <a:rPr lang="en-US" sz="2500" dirty="0" smtClean="0"/>
              <a:t>Keep school and servicer informed about changes, especially if you move.</a:t>
            </a:r>
          </a:p>
          <a:p>
            <a:r>
              <a:rPr lang="en-US" sz="2500" dirty="0" smtClean="0"/>
              <a:t>Keep copies of all documents in one place</a:t>
            </a:r>
          </a:p>
          <a:p>
            <a:r>
              <a:rPr lang="en-US" sz="2500" dirty="0" smtClean="0"/>
              <a:t>Open all mail</a:t>
            </a:r>
          </a:p>
          <a:p>
            <a:r>
              <a:rPr lang="en-US" sz="2500" dirty="0" smtClean="0"/>
              <a:t>The longer it takes to repay your loans, the more interest you will pay</a:t>
            </a:r>
          </a:p>
          <a:p>
            <a:r>
              <a:rPr lang="en-US" sz="2500" dirty="0" smtClean="0"/>
              <a:t>Build good credit with timely payments</a:t>
            </a:r>
          </a:p>
          <a:p>
            <a:r>
              <a:rPr lang="en-US" sz="2500" dirty="0" smtClean="0"/>
              <a:t>Always ask for help!</a:t>
            </a:r>
            <a:endParaRPr lang="en-US" sz="2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So, what are the keys to successful repayment?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442059"/>
            <a:ext cx="4237703" cy="2330245"/>
          </a:xfrm>
        </p:spPr>
        <p:txBody>
          <a:bodyPr>
            <a:noAutofit/>
          </a:bodyPr>
          <a:lstStyle/>
          <a:p>
            <a:r>
              <a:rPr lang="en-US" dirty="0" smtClean="0"/>
              <a:t>Contact us!</a:t>
            </a:r>
            <a:endParaRPr lang="en-US" dirty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sz="2700" dirty="0" smtClean="0">
                <a:hlinkClick r:id="rId3"/>
              </a:rPr>
              <a:t>finaid@whitman.edu</a:t>
            </a:r>
            <a:endParaRPr lang="en-US" sz="2700" dirty="0" smtClean="0"/>
          </a:p>
          <a:p>
            <a:r>
              <a:rPr lang="en-US" dirty="0" smtClean="0"/>
              <a:t>Call:</a:t>
            </a:r>
          </a:p>
          <a:p>
            <a:pPr lvl="1"/>
            <a:r>
              <a:rPr lang="en-US" sz="2700" dirty="0" smtClean="0">
                <a:solidFill>
                  <a:schemeClr val="accent3"/>
                </a:solidFill>
              </a:rPr>
              <a:t>(509) 527-5178</a:t>
            </a:r>
            <a:endParaRPr lang="en-US" sz="2700" dirty="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10" y="1021599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Questions?</a:t>
            </a:r>
            <a:endParaRPr lang="en-US" sz="6000" dirty="0"/>
          </a:p>
        </p:txBody>
      </p:sp>
      <p:pic>
        <p:nvPicPr>
          <p:cNvPr id="1028" name="Picture 4" descr="K:\FinAid\Karri\exit counseling 2017\D306 CommencementB-.GL01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489" y="2199080"/>
            <a:ext cx="4119717" cy="27350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4863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6658"/>
            <a:ext cx="372979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Financial aid office</a:t>
            </a:r>
          </a:p>
          <a:p>
            <a:r>
              <a:rPr lang="en-US" dirty="0" smtClean="0"/>
              <a:t>Federal government - </a:t>
            </a:r>
            <a:r>
              <a:rPr lang="en-US" dirty="0" smtClean="0">
                <a:hlinkClick r:id="rId3" action="ppaction://hlinkfile"/>
              </a:rPr>
              <a:t>studentloans.gov</a:t>
            </a:r>
            <a:endParaRPr lang="en-US" dirty="0" smtClean="0"/>
          </a:p>
          <a:p>
            <a:r>
              <a:rPr lang="en-US" dirty="0" smtClean="0"/>
              <a:t>Loan Servicer</a:t>
            </a:r>
          </a:p>
          <a:p>
            <a:pPr lvl="1"/>
            <a:r>
              <a:rPr lang="en-US" dirty="0" err="1" smtClean="0"/>
              <a:t>FedLoan</a:t>
            </a:r>
            <a:r>
              <a:rPr lang="en-US" dirty="0" smtClean="0"/>
              <a:t> Servicing</a:t>
            </a:r>
          </a:p>
          <a:p>
            <a:pPr lvl="1"/>
            <a:r>
              <a:rPr lang="en-US" dirty="0" smtClean="0"/>
              <a:t>Great Lakes</a:t>
            </a:r>
          </a:p>
          <a:p>
            <a:pPr lvl="1"/>
            <a:r>
              <a:rPr lang="en-US" dirty="0" err="1" smtClean="0"/>
              <a:t>Navient</a:t>
            </a:r>
            <a:r>
              <a:rPr lang="en-US" dirty="0" smtClean="0"/>
              <a:t>/Sallie Mae</a:t>
            </a:r>
          </a:p>
          <a:p>
            <a:pPr lvl="1"/>
            <a:r>
              <a:rPr lang="en-US" dirty="0" smtClean="0"/>
              <a:t>Nelnet</a:t>
            </a:r>
            <a:endParaRPr lang="en-US" dirty="0"/>
          </a:p>
          <a:p>
            <a:pPr lvl="1"/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players…</a:t>
            </a:r>
            <a:endParaRPr lang="en-US" dirty="0"/>
          </a:p>
        </p:txBody>
      </p:sp>
      <p:pic>
        <p:nvPicPr>
          <p:cNvPr id="6" name="Picture 2" descr="K:\FinAid\Karri\exit counseling 2017\160522_COMMENCEMENT_41520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2" t="1173" r="33251" b="5385"/>
          <a:stretch/>
        </p:blipFill>
        <p:spPr bwMode="auto">
          <a:xfrm>
            <a:off x="4965290" y="1622323"/>
            <a:ext cx="3146323" cy="41688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506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www.quickanddirtytips.com/sites/default/files/styles/insert_large/public/images/4349/Credit_Score.jpg?itok=25lS17yJ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302" y="1708355"/>
            <a:ext cx="2750417" cy="386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52073"/>
            <a:ext cx="7556313" cy="4307305"/>
          </a:xfrm>
        </p:spPr>
        <p:txBody>
          <a:bodyPr>
            <a:normAutofit/>
          </a:bodyPr>
          <a:lstStyle/>
          <a:p>
            <a:r>
              <a:rPr lang="en-US" dirty="0" smtClean="0"/>
              <a:t>Credit bureaus</a:t>
            </a:r>
          </a:p>
          <a:p>
            <a:pPr lvl="1"/>
            <a:r>
              <a:rPr lang="en-US" dirty="0" smtClean="0"/>
              <a:t>Experian</a:t>
            </a:r>
          </a:p>
          <a:p>
            <a:pPr lvl="1"/>
            <a:r>
              <a:rPr lang="en-US" dirty="0" smtClean="0"/>
              <a:t>Equifax</a:t>
            </a:r>
          </a:p>
          <a:p>
            <a:pPr lvl="1"/>
            <a:r>
              <a:rPr lang="en-US" dirty="0" smtClean="0"/>
              <a:t>TransUnion</a:t>
            </a:r>
          </a:p>
          <a:p>
            <a:pPr lvl="2"/>
            <a:r>
              <a:rPr lang="en-US" dirty="0">
                <a:hlinkClick r:id="rId4"/>
              </a:rPr>
              <a:t>www.annualcreditreport.com</a:t>
            </a:r>
            <a:endParaRPr lang="en-US" dirty="0"/>
          </a:p>
          <a:p>
            <a:r>
              <a:rPr lang="en-US" dirty="0" smtClean="0"/>
              <a:t>Ombudsman</a:t>
            </a:r>
            <a:endParaRPr lang="en-US" dirty="0"/>
          </a:p>
          <a:p>
            <a:pPr lvl="1"/>
            <a:r>
              <a:rPr lang="en-US" dirty="0"/>
              <a:t>1-877-557-2575</a:t>
            </a:r>
          </a:p>
          <a:p>
            <a:pPr lvl="1"/>
            <a:r>
              <a:rPr lang="en-US" dirty="0" smtClean="0">
                <a:hlinkClick r:id="rId5"/>
              </a:rPr>
              <a:t>www.ombudsman.ed.gov</a:t>
            </a:r>
            <a:endParaRPr lang="en-US" dirty="0" smtClean="0"/>
          </a:p>
          <a:p>
            <a:r>
              <a:rPr lang="en-US" dirty="0" smtClean="0"/>
              <a:t>NSLDS</a:t>
            </a:r>
            <a:endParaRPr lang="en-US" dirty="0"/>
          </a:p>
          <a:p>
            <a:pPr lvl="1"/>
            <a:r>
              <a:rPr lang="en-US" dirty="0" smtClean="0">
                <a:hlinkClick r:id="rId6"/>
              </a:rPr>
              <a:t>www.nslds.ed.gov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key players…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6956"/>
            <a:ext cx="76200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Need-based</a:t>
            </a:r>
          </a:p>
          <a:p>
            <a:r>
              <a:rPr lang="en-US" dirty="0" smtClean="0"/>
              <a:t>The federal government pays the interest</a:t>
            </a:r>
          </a:p>
          <a:p>
            <a:pPr lvl="2"/>
            <a:r>
              <a:rPr lang="en-US" dirty="0" smtClean="0"/>
              <a:t>While in School</a:t>
            </a:r>
          </a:p>
          <a:p>
            <a:pPr lvl="2"/>
            <a:r>
              <a:rPr lang="en-US" dirty="0" smtClean="0"/>
              <a:t>During 6 month Grace Period…but </a:t>
            </a:r>
            <a:r>
              <a:rPr lang="en-US" u="sng" dirty="0" smtClean="0"/>
              <a:t>not</a:t>
            </a:r>
            <a:r>
              <a:rPr lang="en-US" dirty="0" smtClean="0"/>
              <a:t> for loans disbursed during the 2012-13 &amp; 2013-14 school years.</a:t>
            </a:r>
          </a:p>
          <a:p>
            <a:r>
              <a:rPr lang="en-US" dirty="0" smtClean="0"/>
              <a:t>Payment deferred (not required) while in school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7163"/>
            <a:ext cx="8096865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Direct Subsidized Loans</a:t>
            </a:r>
            <a:br>
              <a:rPr lang="en-US" dirty="0" smtClean="0"/>
            </a:br>
            <a:r>
              <a:rPr lang="en-US" sz="2400" dirty="0" smtClean="0"/>
              <a:t>(formerly known as Subsidized Stafford Loans)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1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hetrustadvisor.com/wp-content/uploads/2014/04/debt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3917">
            <a:off x="5796375" y="3777184"/>
            <a:ext cx="3441032" cy="285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03" y="1767281"/>
            <a:ext cx="8229600" cy="4525963"/>
          </a:xfrm>
        </p:spPr>
        <p:txBody>
          <a:bodyPr/>
          <a:lstStyle/>
          <a:p>
            <a:r>
              <a:rPr lang="en-US" i="1" dirty="0" smtClean="0"/>
              <a:t>Not</a:t>
            </a:r>
            <a:r>
              <a:rPr lang="en-US" dirty="0" smtClean="0"/>
              <a:t> need-based</a:t>
            </a:r>
          </a:p>
          <a:p>
            <a:r>
              <a:rPr lang="en-US" dirty="0" smtClean="0"/>
              <a:t>Interest begins accruing at disbursement</a:t>
            </a:r>
          </a:p>
          <a:p>
            <a:pPr lvl="1"/>
            <a:r>
              <a:rPr lang="en-US" dirty="0" smtClean="0"/>
              <a:t>You are not required to make payments while in school, however it is an option</a:t>
            </a:r>
          </a:p>
          <a:p>
            <a:pPr lvl="1"/>
            <a:r>
              <a:rPr lang="en-US" dirty="0" smtClean="0"/>
              <a:t>Interest capitalizes</a:t>
            </a:r>
          </a:p>
          <a:p>
            <a:pPr lvl="2"/>
            <a:r>
              <a:rPr lang="en-US" dirty="0" smtClean="0"/>
              <a:t>Unpaid interest is added to the principal</a:t>
            </a:r>
          </a:p>
          <a:p>
            <a:pPr lvl="2"/>
            <a:r>
              <a:rPr lang="en-US" dirty="0" smtClean="0"/>
              <a:t>Increases total debt and monthly payment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9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Direct </a:t>
            </a:r>
            <a:r>
              <a:rPr lang="en-US" dirty="0" smtClean="0"/>
              <a:t>Unsubsidized </a:t>
            </a:r>
            <a:r>
              <a:rPr lang="en-US" dirty="0"/>
              <a:t>Loans</a:t>
            </a:r>
            <a:br>
              <a:rPr lang="en-US" dirty="0"/>
            </a:br>
            <a:r>
              <a:rPr lang="en-US" sz="2400" dirty="0" smtClean="0"/>
              <a:t>(formerly known </a:t>
            </a:r>
            <a:r>
              <a:rPr lang="en-US" sz="2400" dirty="0"/>
              <a:t>as </a:t>
            </a:r>
            <a:r>
              <a:rPr lang="en-US" sz="2400" dirty="0" smtClean="0"/>
              <a:t>Unsubsidized </a:t>
            </a:r>
            <a:r>
              <a:rPr lang="en-US" sz="2400" dirty="0"/>
              <a:t>Stafford Loans)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Loan Interest Rates and Fees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30173"/>
              </p:ext>
            </p:extLst>
          </p:nvPr>
        </p:nvGraphicFramePr>
        <p:xfrm>
          <a:off x="1242392" y="1232618"/>
          <a:ext cx="6693548" cy="457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2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50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Subsidized Rate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Unsubsidized Rate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Loan fee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2012-13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3.40%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6.80%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2013-14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3.86%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3.86%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1.051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After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11/30/13: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1.072%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2014-15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4.66%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4.66%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1.072%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After 9/30/14: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1.073%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2015-16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4.29%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4.29%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1.073%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After 9/30/14: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1.068%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2016-17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1.068%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After 10/01/2016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1.069%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83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90605"/>
          </a:xfrm>
        </p:spPr>
        <p:txBody>
          <a:bodyPr>
            <a:normAutofit/>
          </a:bodyPr>
          <a:lstStyle/>
          <a:p>
            <a:r>
              <a:rPr lang="en-US" dirty="0" smtClean="0"/>
              <a:t>Need-based</a:t>
            </a:r>
          </a:p>
          <a:p>
            <a:r>
              <a:rPr lang="en-US" dirty="0" smtClean="0"/>
              <a:t>Grace period is </a:t>
            </a:r>
            <a:r>
              <a:rPr lang="en-US" b="1" dirty="0" smtClean="0"/>
              <a:t>9 </a:t>
            </a:r>
            <a:r>
              <a:rPr lang="en-US" dirty="0" smtClean="0"/>
              <a:t>months</a:t>
            </a:r>
          </a:p>
          <a:p>
            <a:r>
              <a:rPr lang="en-US" dirty="0" smtClean="0"/>
              <a:t>Interest rate is 5% </a:t>
            </a:r>
            <a:endParaRPr lang="en-US" dirty="0"/>
          </a:p>
          <a:p>
            <a:r>
              <a:rPr lang="en-US" dirty="0"/>
              <a:t>The federal government pays the interest</a:t>
            </a:r>
          </a:p>
          <a:p>
            <a:pPr lvl="2"/>
            <a:r>
              <a:rPr lang="en-US" dirty="0"/>
              <a:t>While in School</a:t>
            </a:r>
          </a:p>
          <a:p>
            <a:pPr lvl="2"/>
            <a:r>
              <a:rPr lang="en-US" dirty="0"/>
              <a:t>During </a:t>
            </a:r>
            <a:r>
              <a:rPr lang="en-US" dirty="0" smtClean="0"/>
              <a:t>Grace Period</a:t>
            </a:r>
          </a:p>
          <a:p>
            <a:r>
              <a:rPr lang="en-US" dirty="0" smtClean="0"/>
              <a:t>Payment </a:t>
            </a:r>
            <a:r>
              <a:rPr lang="en-US" dirty="0"/>
              <a:t>deferred (not required) while in </a:t>
            </a:r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97855"/>
            <a:ext cx="7556313" cy="4144963"/>
          </a:xfrm>
        </p:spPr>
        <p:txBody>
          <a:bodyPr/>
          <a:lstStyle/>
          <a:p>
            <a:r>
              <a:rPr lang="en-US" dirty="0" smtClean="0"/>
              <a:t>Once you graduate…</a:t>
            </a:r>
          </a:p>
          <a:p>
            <a:pPr lvl="1"/>
            <a:r>
              <a:rPr lang="en-US" dirty="0"/>
              <a:t>Whitman is your lender; your servicer is University Accounting </a:t>
            </a:r>
            <a:r>
              <a:rPr lang="en-US" dirty="0" smtClean="0"/>
              <a:t>Service </a:t>
            </a:r>
          </a:p>
          <a:p>
            <a:pPr lvl="1"/>
            <a:r>
              <a:rPr lang="en-US" dirty="0" smtClean="0">
                <a:hlinkClick r:id="rId3"/>
              </a:rPr>
              <a:t>https://uasecho.com</a:t>
            </a:r>
            <a:endParaRPr lang="en-US" dirty="0"/>
          </a:p>
          <a:p>
            <a:r>
              <a:rPr lang="en-US" dirty="0"/>
              <a:t>Your Whitman point-of-contact for Perkins Loans is the Student Accounts Office</a:t>
            </a:r>
          </a:p>
          <a:p>
            <a:pPr lvl="1"/>
            <a:r>
              <a:rPr lang="en-US" dirty="0"/>
              <a:t>(509) 527-5143</a:t>
            </a:r>
          </a:p>
          <a:p>
            <a:pPr lvl="1"/>
            <a:r>
              <a:rPr lang="en-US" dirty="0">
                <a:hlinkClick r:id="rId4"/>
              </a:rPr>
              <a:t>stuacct@whitman.edu</a:t>
            </a:r>
            <a:endParaRPr lang="en-US" dirty="0"/>
          </a:p>
          <a:p>
            <a:pPr lvl="1"/>
            <a:r>
              <a:rPr lang="en-US" dirty="0"/>
              <a:t>Memorial </a:t>
            </a:r>
            <a:r>
              <a:rPr lang="en-US" dirty="0" smtClean="0"/>
              <a:t>233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1896C8"/>
      </a:accent3>
      <a:accent4>
        <a:srgbClr val="39639D"/>
      </a:accent4>
      <a:accent5>
        <a:srgbClr val="474B78"/>
      </a:accent5>
      <a:accent6>
        <a:srgbClr val="7D3C4A"/>
      </a:accent6>
      <a:hlink>
        <a:srgbClr val="1896C8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3585</TotalTime>
  <Words>1024</Words>
  <Application>Microsoft Office PowerPoint</Application>
  <PresentationFormat>On-screen Show (4:3)</PresentationFormat>
  <Paragraphs>245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Our Agenda</vt:lpstr>
      <vt:lpstr>Key players…</vt:lpstr>
      <vt:lpstr>More key players…</vt:lpstr>
      <vt:lpstr>Direct Subsidized Loans (formerly known as Subsidized Stafford Loans)</vt:lpstr>
      <vt:lpstr>Direct Unsubsidized Loans (formerly known as Unsubsidized Stafford Loans) </vt:lpstr>
      <vt:lpstr>Direct Loan Interest Rates and Fees</vt:lpstr>
      <vt:lpstr>Perkins Loans</vt:lpstr>
      <vt:lpstr>Perkins Loans</vt:lpstr>
      <vt:lpstr>The Grace Period</vt:lpstr>
      <vt:lpstr>National Student Loan Data System</vt:lpstr>
      <vt:lpstr>2017 Whitman College Federal Student Loan Average</vt:lpstr>
      <vt:lpstr>Repayment Plan Options</vt:lpstr>
      <vt:lpstr>Repayment Calculator</vt:lpstr>
      <vt:lpstr>Money Saving Benefits</vt:lpstr>
      <vt:lpstr>Your rights</vt:lpstr>
      <vt:lpstr>What are your responsibilities?</vt:lpstr>
      <vt:lpstr>Avoid Delinquency and Default</vt:lpstr>
      <vt:lpstr>Consequences of Default</vt:lpstr>
      <vt:lpstr>Deferment</vt:lpstr>
      <vt:lpstr>Forbearance</vt:lpstr>
      <vt:lpstr>Loan Forgiveness</vt:lpstr>
      <vt:lpstr>Public Service Loan Forgiveness</vt:lpstr>
      <vt:lpstr>Loan Cancellation</vt:lpstr>
      <vt:lpstr>So, what are the keys to successful repayment?</vt:lpstr>
      <vt:lpstr>Questions?</vt:lpstr>
    </vt:vector>
  </TitlesOfParts>
  <Company>Whitman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Whitman College</dc:title>
  <dc:creator>user</dc:creator>
  <cp:lastModifiedBy>Tyson Harlow</cp:lastModifiedBy>
  <cp:revision>101</cp:revision>
  <cp:lastPrinted>2015-05-12T23:09:46Z</cp:lastPrinted>
  <dcterms:created xsi:type="dcterms:W3CDTF">2014-05-05T21:51:59Z</dcterms:created>
  <dcterms:modified xsi:type="dcterms:W3CDTF">2017-05-11T15:30:48Z</dcterms:modified>
</cp:coreProperties>
</file>